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1.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3.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8" r:id="rId2"/>
    <p:sldMasterId id="2147483756" r:id="rId3"/>
    <p:sldMasterId id="2147483768" r:id="rId4"/>
    <p:sldMasterId id="2147483786" r:id="rId5"/>
    <p:sldMasterId id="2147483799" r:id="rId6"/>
    <p:sldMasterId id="2147483812" r:id="rId7"/>
    <p:sldMasterId id="2147483825" r:id="rId8"/>
    <p:sldMasterId id="2147483838" r:id="rId9"/>
    <p:sldMasterId id="2147483851" r:id="rId10"/>
    <p:sldMasterId id="2147483864" r:id="rId11"/>
    <p:sldMasterId id="2147483877" r:id="rId12"/>
    <p:sldMasterId id="2147483890" r:id="rId13"/>
    <p:sldMasterId id="2147483929" r:id="rId14"/>
  </p:sldMasterIdLst>
  <p:notesMasterIdLst>
    <p:notesMasterId r:id="rId88"/>
  </p:notesMasterIdLst>
  <p:sldIdLst>
    <p:sldId id="256" r:id="rId15"/>
    <p:sldId id="419" r:id="rId16"/>
    <p:sldId id="258" r:id="rId17"/>
    <p:sldId id="485" r:id="rId18"/>
    <p:sldId id="486" r:id="rId19"/>
    <p:sldId id="480" r:id="rId20"/>
    <p:sldId id="484" r:id="rId21"/>
    <p:sldId id="483" r:id="rId22"/>
    <p:sldId id="445" r:id="rId23"/>
    <p:sldId id="446" r:id="rId24"/>
    <p:sldId id="259" r:id="rId25"/>
    <p:sldId id="260" r:id="rId26"/>
    <p:sldId id="479" r:id="rId27"/>
    <p:sldId id="387" r:id="rId28"/>
    <p:sldId id="262" r:id="rId29"/>
    <p:sldId id="434" r:id="rId30"/>
    <p:sldId id="432" r:id="rId31"/>
    <p:sldId id="433" r:id="rId32"/>
    <p:sldId id="263" r:id="rId33"/>
    <p:sldId id="467" r:id="rId34"/>
    <p:sldId id="468" r:id="rId35"/>
    <p:sldId id="469" r:id="rId36"/>
    <p:sldId id="436" r:id="rId37"/>
    <p:sldId id="470" r:id="rId38"/>
    <p:sldId id="435" r:id="rId39"/>
    <p:sldId id="264" r:id="rId40"/>
    <p:sldId id="448" r:id="rId41"/>
    <p:sldId id="466" r:id="rId42"/>
    <p:sldId id="465" r:id="rId43"/>
    <p:sldId id="267" r:id="rId44"/>
    <p:sldId id="377" r:id="rId45"/>
    <p:sldId id="463" r:id="rId46"/>
    <p:sldId id="380" r:id="rId47"/>
    <p:sldId id="464" r:id="rId48"/>
    <p:sldId id="437" r:id="rId49"/>
    <p:sldId id="462" r:id="rId50"/>
    <p:sldId id="447" r:id="rId51"/>
    <p:sldId id="438" r:id="rId52"/>
    <p:sldId id="461" r:id="rId53"/>
    <p:sldId id="268" r:id="rId54"/>
    <p:sldId id="378" r:id="rId55"/>
    <p:sldId id="420" r:id="rId56"/>
    <p:sldId id="382" r:id="rId57"/>
    <p:sldId id="383" r:id="rId58"/>
    <p:sldId id="444" r:id="rId59"/>
    <p:sldId id="460" r:id="rId60"/>
    <p:sldId id="269" r:id="rId61"/>
    <p:sldId id="270" r:id="rId62"/>
    <p:sldId id="271" r:id="rId63"/>
    <p:sldId id="384" r:id="rId64"/>
    <p:sldId id="272" r:id="rId65"/>
    <p:sldId id="439" r:id="rId66"/>
    <p:sldId id="458" r:id="rId67"/>
    <p:sldId id="459" r:id="rId68"/>
    <p:sldId id="372" r:id="rId69"/>
    <p:sldId id="385" r:id="rId70"/>
    <p:sldId id="440" r:id="rId71"/>
    <p:sldId id="373" r:id="rId72"/>
    <p:sldId id="374" r:id="rId73"/>
    <p:sldId id="456" r:id="rId74"/>
    <p:sldId id="457" r:id="rId75"/>
    <p:sldId id="476" r:id="rId76"/>
    <p:sldId id="477" r:id="rId77"/>
    <p:sldId id="471" r:id="rId78"/>
    <p:sldId id="472" r:id="rId79"/>
    <p:sldId id="473" r:id="rId80"/>
    <p:sldId id="478" r:id="rId81"/>
    <p:sldId id="474" r:id="rId82"/>
    <p:sldId id="475" r:id="rId83"/>
    <p:sldId id="386" r:id="rId84"/>
    <p:sldId id="481" r:id="rId85"/>
    <p:sldId id="376" r:id="rId86"/>
    <p:sldId id="417" r:id="rId87"/>
  </p:sldIdLst>
  <p:sldSz cx="12192000" cy="6858000"/>
  <p:notesSz cx="6858000" cy="9144000"/>
  <p:defaultText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BB05F-63C2-4891-82F0-735C5C3ABDE8}" v="168" dt="2019-11-10T20:44:41.49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3981" autoAdjust="0"/>
  </p:normalViewPr>
  <p:slideViewPr>
    <p:cSldViewPr snapToGrid="0">
      <p:cViewPr varScale="1">
        <p:scale>
          <a:sx n="70" d="100"/>
          <a:sy n="70" d="100"/>
        </p:scale>
        <p:origin x="660"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presProps" Target="presProps.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viewProps" Target="viewProps.xml"/><Relationship Id="rId95" Type="http://schemas.microsoft.com/office/2015/10/relationships/revisionInfo" Target="revisionInfo.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charts/_rels/chart1.xml.rels><?xml version="1.0" encoding="UTF-8" standalone="yes"?>
<Relationships xmlns="http://schemas.openxmlformats.org/package/2006/relationships"><Relationship Id="rId2" Type="http://schemas.openxmlformats.org/officeDocument/2006/relationships/oleObject" Target="Kitap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Sayfa1!$B$1</c:f>
              <c:strCache>
                <c:ptCount val="1"/>
                <c:pt idx="0">
                  <c:v>p</c:v>
                </c:pt>
              </c:strCache>
            </c:strRef>
          </c:tx>
          <c:dPt>
            <c:idx val="0"/>
            <c:bubble3D val="0"/>
            <c:spPr>
              <a:solidFill>
                <a:srgbClr val="FF0000"/>
              </a:soli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1-CF3E-4BEA-A6E9-DB7E153A0F3C}"/>
              </c:ext>
            </c:extLst>
          </c:dPt>
          <c:dPt>
            <c:idx val="1"/>
            <c:bubble3D val="0"/>
            <c:spPr>
              <a:solidFill>
                <a:srgbClr val="00B050"/>
              </a:soli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extLst>
              <c:ext xmlns:c16="http://schemas.microsoft.com/office/drawing/2014/chart" uri="{C3380CC4-5D6E-409C-BE32-E72D297353CC}">
                <c16:uniqueId val="{00000003-CF3E-4BEA-A6E9-DB7E153A0F3C}"/>
              </c:ext>
            </c:extLst>
          </c:dPt>
          <c:val>
            <c:numRef>
              <c:f>Sayfa1!$B$2:$B$3</c:f>
              <c:numCache>
                <c:formatCode>General</c:formatCode>
                <c:ptCount val="2"/>
                <c:pt idx="0">
                  <c:v>15</c:v>
                </c:pt>
                <c:pt idx="1">
                  <c:v>85</c:v>
                </c:pt>
              </c:numCache>
            </c:numRef>
          </c:val>
          <c:extLst>
            <c:ext xmlns:c16="http://schemas.microsoft.com/office/drawing/2014/chart" uri="{C3380CC4-5D6E-409C-BE32-E72D297353CC}">
              <c16:uniqueId val="{00000004-CF3E-4BEA-A6E9-DB7E153A0F3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tr-TR"/>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09D09F-ADD5-43F1-B116-3486DA7EA4BC}"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BC088810-5002-45FD-8F0E-E6110BF598C7}">
      <dgm:prSet phldrT="[Metin]"/>
      <dgm:spPr/>
      <dgm:t>
        <a:bodyPr/>
        <a:lstStyle/>
        <a:p>
          <a:r>
            <a:rPr lang="tr-TR" dirty="0" smtClean="0"/>
            <a:t>1</a:t>
          </a:r>
          <a:endParaRPr lang="tr-TR" dirty="0"/>
        </a:p>
      </dgm:t>
    </dgm:pt>
    <dgm:pt modelId="{29967B06-7945-40C5-B746-60C777FBDAF1}" type="parTrans" cxnId="{82D5F6CB-56FA-46EB-83B9-E18A4D48D88B}">
      <dgm:prSet/>
      <dgm:spPr/>
      <dgm:t>
        <a:bodyPr/>
        <a:lstStyle/>
        <a:p>
          <a:endParaRPr lang="tr-TR"/>
        </a:p>
      </dgm:t>
    </dgm:pt>
    <dgm:pt modelId="{8E250248-18E3-4789-93F4-243538487325}" type="sibTrans" cxnId="{82D5F6CB-56FA-46EB-83B9-E18A4D48D88B}">
      <dgm:prSet/>
      <dgm:spPr/>
      <dgm:t>
        <a:bodyPr/>
        <a:lstStyle/>
        <a:p>
          <a:endParaRPr lang="tr-TR"/>
        </a:p>
      </dgm:t>
    </dgm:pt>
    <dgm:pt modelId="{15C66480-CC96-470D-AE99-902A8F21DFBE}">
      <dgm:prSet phldrT="[Metin]" custT="1"/>
      <dgm:spPr>
        <a:solidFill>
          <a:schemeClr val="accent5">
            <a:lumMod val="60000"/>
            <a:lumOff val="40000"/>
            <a:alpha val="90000"/>
          </a:schemeClr>
        </a:solidFill>
      </dgm:spPr>
      <dgm:t>
        <a:bodyPr/>
        <a:lstStyle/>
        <a:p>
          <a:pPr algn="l"/>
          <a:r>
            <a:rPr lang="tr-TR" sz="2400" dirty="0" smtClean="0"/>
            <a:t>Ölçülecek Davranışlar evreninin belirlenmesi</a:t>
          </a:r>
          <a:endParaRPr lang="tr-TR" sz="2400" dirty="0"/>
        </a:p>
      </dgm:t>
    </dgm:pt>
    <dgm:pt modelId="{ED0C3485-74B4-4AB4-BA31-3C8A07A25871}" type="parTrans" cxnId="{857A7D3E-2756-4AC6-814A-521B28CA5EA9}">
      <dgm:prSet/>
      <dgm:spPr/>
      <dgm:t>
        <a:bodyPr/>
        <a:lstStyle/>
        <a:p>
          <a:endParaRPr lang="tr-TR"/>
        </a:p>
      </dgm:t>
    </dgm:pt>
    <dgm:pt modelId="{74ABC0E1-A404-4492-AC6C-7A32A66A69B1}" type="sibTrans" cxnId="{857A7D3E-2756-4AC6-814A-521B28CA5EA9}">
      <dgm:prSet/>
      <dgm:spPr/>
      <dgm:t>
        <a:bodyPr/>
        <a:lstStyle/>
        <a:p>
          <a:endParaRPr lang="tr-TR"/>
        </a:p>
      </dgm:t>
    </dgm:pt>
    <dgm:pt modelId="{44C90F24-68CA-41EC-9B21-32C882FFFD27}">
      <dgm:prSet phldrT="[Metin]"/>
      <dgm:spPr/>
      <dgm:t>
        <a:bodyPr/>
        <a:lstStyle/>
        <a:p>
          <a:r>
            <a:rPr lang="tr-TR" dirty="0" smtClean="0"/>
            <a:t>2</a:t>
          </a:r>
        </a:p>
      </dgm:t>
    </dgm:pt>
    <dgm:pt modelId="{CAC6C500-1006-45F6-8E74-15E7EBB57188}" type="parTrans" cxnId="{E9D8A475-552C-463A-9F83-751CA32A54BA}">
      <dgm:prSet/>
      <dgm:spPr/>
      <dgm:t>
        <a:bodyPr/>
        <a:lstStyle/>
        <a:p>
          <a:endParaRPr lang="tr-TR"/>
        </a:p>
      </dgm:t>
    </dgm:pt>
    <dgm:pt modelId="{7955EF43-957B-41BE-B6EA-E2682131A738}" type="sibTrans" cxnId="{E9D8A475-552C-463A-9F83-751CA32A54BA}">
      <dgm:prSet/>
      <dgm:spPr/>
      <dgm:t>
        <a:bodyPr/>
        <a:lstStyle/>
        <a:p>
          <a:endParaRPr lang="tr-TR"/>
        </a:p>
      </dgm:t>
    </dgm:pt>
    <dgm:pt modelId="{C7899985-CA19-465E-9B8F-557AC0D92CB4}">
      <dgm:prSet phldrT="[Metin]" custT="1"/>
      <dgm:spPr>
        <a:solidFill>
          <a:schemeClr val="accent5">
            <a:lumMod val="60000"/>
            <a:lumOff val="40000"/>
            <a:alpha val="90000"/>
          </a:schemeClr>
        </a:solidFill>
      </dgm:spPr>
      <dgm:t>
        <a:bodyPr/>
        <a:lstStyle/>
        <a:p>
          <a:pPr algn="l"/>
          <a:r>
            <a:rPr lang="tr-TR" sz="2400" dirty="0" smtClean="0"/>
            <a:t>Ölçülecek Davranışlar örnekleminin belirlenmesi</a:t>
          </a:r>
          <a:endParaRPr lang="tr-TR" sz="2400" dirty="0"/>
        </a:p>
      </dgm:t>
    </dgm:pt>
    <dgm:pt modelId="{493E144A-EA66-4B80-AF2A-D576A801F25F}" type="parTrans" cxnId="{67457DF9-5670-4C36-ADB7-0353BA19FFE7}">
      <dgm:prSet/>
      <dgm:spPr/>
      <dgm:t>
        <a:bodyPr/>
        <a:lstStyle/>
        <a:p>
          <a:endParaRPr lang="tr-TR"/>
        </a:p>
      </dgm:t>
    </dgm:pt>
    <dgm:pt modelId="{D62E141E-3258-4744-B478-3867A35EB0B7}" type="sibTrans" cxnId="{67457DF9-5670-4C36-ADB7-0353BA19FFE7}">
      <dgm:prSet/>
      <dgm:spPr/>
      <dgm:t>
        <a:bodyPr/>
        <a:lstStyle/>
        <a:p>
          <a:endParaRPr lang="tr-TR"/>
        </a:p>
      </dgm:t>
    </dgm:pt>
    <dgm:pt modelId="{2DAE432F-C42F-41F5-BBB6-ACF997A5BF11}">
      <dgm:prSet phldrT="[Metin]"/>
      <dgm:spPr/>
      <dgm:t>
        <a:bodyPr/>
        <a:lstStyle/>
        <a:p>
          <a:r>
            <a:rPr lang="tr-TR" dirty="0" smtClean="0"/>
            <a:t>3</a:t>
          </a:r>
          <a:endParaRPr lang="tr-TR" dirty="0"/>
        </a:p>
      </dgm:t>
    </dgm:pt>
    <dgm:pt modelId="{BB4EF7E7-159C-41A6-9E02-064BFD4C808F}" type="parTrans" cxnId="{21C8C9C4-0772-4B0F-9982-98B727E5A928}">
      <dgm:prSet/>
      <dgm:spPr/>
      <dgm:t>
        <a:bodyPr/>
        <a:lstStyle/>
        <a:p>
          <a:endParaRPr lang="tr-TR"/>
        </a:p>
      </dgm:t>
    </dgm:pt>
    <dgm:pt modelId="{32F1179B-CACA-4A20-BB4A-0A390BFBBDFA}" type="sibTrans" cxnId="{21C8C9C4-0772-4B0F-9982-98B727E5A928}">
      <dgm:prSet/>
      <dgm:spPr/>
      <dgm:t>
        <a:bodyPr/>
        <a:lstStyle/>
        <a:p>
          <a:endParaRPr lang="tr-TR"/>
        </a:p>
      </dgm:t>
    </dgm:pt>
    <dgm:pt modelId="{0B388506-C94D-4C80-8F54-1066099CB84F}">
      <dgm:prSet phldrT="[Metin]"/>
      <dgm:spPr>
        <a:solidFill>
          <a:schemeClr val="accent5">
            <a:lumMod val="60000"/>
            <a:lumOff val="40000"/>
            <a:alpha val="90000"/>
          </a:schemeClr>
        </a:solidFill>
      </dgm:spPr>
      <dgm:t>
        <a:bodyPr/>
        <a:lstStyle/>
        <a:p>
          <a:r>
            <a:rPr lang="tr-TR" dirty="0" smtClean="0"/>
            <a:t>Model ölçme aracının oluşturulması-pilot test</a:t>
          </a:r>
          <a:endParaRPr lang="tr-TR" dirty="0"/>
        </a:p>
      </dgm:t>
    </dgm:pt>
    <dgm:pt modelId="{5DB7A1C9-AF63-49C1-8E25-DD001CB97F2C}" type="parTrans" cxnId="{96FE6E3B-EBAE-4EFF-A6A5-CCEA3ACE7548}">
      <dgm:prSet/>
      <dgm:spPr/>
      <dgm:t>
        <a:bodyPr/>
        <a:lstStyle/>
        <a:p>
          <a:endParaRPr lang="tr-TR"/>
        </a:p>
      </dgm:t>
    </dgm:pt>
    <dgm:pt modelId="{D90EC5AB-A70B-45B1-A6A9-B5E6BD121ADD}" type="sibTrans" cxnId="{96FE6E3B-EBAE-4EFF-A6A5-CCEA3ACE7548}">
      <dgm:prSet/>
      <dgm:spPr/>
      <dgm:t>
        <a:bodyPr/>
        <a:lstStyle/>
        <a:p>
          <a:endParaRPr lang="tr-TR"/>
        </a:p>
      </dgm:t>
    </dgm:pt>
    <dgm:pt modelId="{78E0EA91-DCC1-419C-BA65-7E89F2C849CB}" type="pres">
      <dgm:prSet presAssocID="{7809D09F-ADD5-43F1-B116-3486DA7EA4BC}" presName="Name0" presStyleCnt="0">
        <dgm:presLayoutVars>
          <dgm:chPref val="3"/>
          <dgm:dir/>
          <dgm:animLvl val="lvl"/>
          <dgm:resizeHandles/>
        </dgm:presLayoutVars>
      </dgm:prSet>
      <dgm:spPr/>
      <dgm:t>
        <a:bodyPr/>
        <a:lstStyle/>
        <a:p>
          <a:endParaRPr lang="tr-TR"/>
        </a:p>
      </dgm:t>
    </dgm:pt>
    <dgm:pt modelId="{AAA542FA-6B9F-48FE-A2A2-BD541908AC1B}" type="pres">
      <dgm:prSet presAssocID="{BC088810-5002-45FD-8F0E-E6110BF598C7}" presName="horFlow" presStyleCnt="0"/>
      <dgm:spPr/>
    </dgm:pt>
    <dgm:pt modelId="{D2803239-1CBF-4FCF-80B6-EDF98D6C992F}" type="pres">
      <dgm:prSet presAssocID="{BC088810-5002-45FD-8F0E-E6110BF598C7}" presName="bigChev" presStyleLbl="node1" presStyleIdx="0" presStyleCnt="3"/>
      <dgm:spPr/>
      <dgm:t>
        <a:bodyPr/>
        <a:lstStyle/>
        <a:p>
          <a:endParaRPr lang="tr-TR"/>
        </a:p>
      </dgm:t>
    </dgm:pt>
    <dgm:pt modelId="{1EE1DAAF-D66B-4DC9-B596-83331565B6B8}" type="pres">
      <dgm:prSet presAssocID="{ED0C3485-74B4-4AB4-BA31-3C8A07A25871}" presName="parTrans" presStyleCnt="0"/>
      <dgm:spPr/>
    </dgm:pt>
    <dgm:pt modelId="{C2232CA9-D17A-4AAE-B966-825BD265C818}" type="pres">
      <dgm:prSet presAssocID="{15C66480-CC96-470D-AE99-902A8F21DFBE}" presName="node" presStyleLbl="alignAccFollowNode1" presStyleIdx="0" presStyleCnt="3" custScaleX="525185" custLinFactX="14772" custLinFactNeighborX="100000" custLinFactNeighborY="5247">
        <dgm:presLayoutVars>
          <dgm:bulletEnabled val="1"/>
        </dgm:presLayoutVars>
      </dgm:prSet>
      <dgm:spPr/>
      <dgm:t>
        <a:bodyPr/>
        <a:lstStyle/>
        <a:p>
          <a:endParaRPr lang="tr-TR"/>
        </a:p>
      </dgm:t>
    </dgm:pt>
    <dgm:pt modelId="{78388DFB-A3BB-4469-BADB-C9D0527C71F0}" type="pres">
      <dgm:prSet presAssocID="{BC088810-5002-45FD-8F0E-E6110BF598C7}" presName="vSp" presStyleCnt="0"/>
      <dgm:spPr/>
    </dgm:pt>
    <dgm:pt modelId="{55339C3D-F678-48B6-B788-68D1DAF51E25}" type="pres">
      <dgm:prSet presAssocID="{44C90F24-68CA-41EC-9B21-32C882FFFD27}" presName="horFlow" presStyleCnt="0"/>
      <dgm:spPr/>
    </dgm:pt>
    <dgm:pt modelId="{BF74053B-0E19-4D4A-8BD1-BFFEA1B50E33}" type="pres">
      <dgm:prSet presAssocID="{44C90F24-68CA-41EC-9B21-32C882FFFD27}" presName="bigChev" presStyleLbl="node1" presStyleIdx="1" presStyleCnt="3"/>
      <dgm:spPr/>
      <dgm:t>
        <a:bodyPr/>
        <a:lstStyle/>
        <a:p>
          <a:endParaRPr lang="tr-TR"/>
        </a:p>
      </dgm:t>
    </dgm:pt>
    <dgm:pt modelId="{A09B50F5-BA74-4E6B-9132-2BCFCF5B309F}" type="pres">
      <dgm:prSet presAssocID="{493E144A-EA66-4B80-AF2A-D576A801F25F}" presName="parTrans" presStyleCnt="0"/>
      <dgm:spPr/>
    </dgm:pt>
    <dgm:pt modelId="{B2EDA3F2-4FD2-44D0-B5B6-54A866F58668}" type="pres">
      <dgm:prSet presAssocID="{C7899985-CA19-465E-9B8F-557AC0D92CB4}" presName="node" presStyleLbl="alignAccFollowNode1" presStyleIdx="1" presStyleCnt="3" custScaleX="503873" custLinFactX="27365" custLinFactNeighborX="100000" custLinFactNeighborY="0">
        <dgm:presLayoutVars>
          <dgm:bulletEnabled val="1"/>
        </dgm:presLayoutVars>
      </dgm:prSet>
      <dgm:spPr/>
      <dgm:t>
        <a:bodyPr/>
        <a:lstStyle/>
        <a:p>
          <a:endParaRPr lang="tr-TR"/>
        </a:p>
      </dgm:t>
    </dgm:pt>
    <dgm:pt modelId="{0949F9CD-0D0F-429A-BD8B-8B4ADB5A844F}" type="pres">
      <dgm:prSet presAssocID="{44C90F24-68CA-41EC-9B21-32C882FFFD27}" presName="vSp" presStyleCnt="0"/>
      <dgm:spPr/>
    </dgm:pt>
    <dgm:pt modelId="{6FF16ED2-36F6-4C35-8565-F08362076A0E}" type="pres">
      <dgm:prSet presAssocID="{2DAE432F-C42F-41F5-BBB6-ACF997A5BF11}" presName="horFlow" presStyleCnt="0"/>
      <dgm:spPr/>
    </dgm:pt>
    <dgm:pt modelId="{5D0E130A-EC60-4D9A-A4C5-3716AEFE83DD}" type="pres">
      <dgm:prSet presAssocID="{2DAE432F-C42F-41F5-BBB6-ACF997A5BF11}" presName="bigChev" presStyleLbl="node1" presStyleIdx="2" presStyleCnt="3"/>
      <dgm:spPr/>
      <dgm:t>
        <a:bodyPr/>
        <a:lstStyle/>
        <a:p>
          <a:endParaRPr lang="tr-TR"/>
        </a:p>
      </dgm:t>
    </dgm:pt>
    <dgm:pt modelId="{3F2F7F28-0846-498F-9197-E41CA7F890DF}" type="pres">
      <dgm:prSet presAssocID="{5DB7A1C9-AF63-49C1-8E25-DD001CB97F2C}" presName="parTrans" presStyleCnt="0"/>
      <dgm:spPr/>
    </dgm:pt>
    <dgm:pt modelId="{03236B71-389F-4166-863A-E345AF3991A3}" type="pres">
      <dgm:prSet presAssocID="{0B388506-C94D-4C80-8F54-1066099CB84F}" presName="node" presStyleLbl="alignAccFollowNode1" presStyleIdx="2" presStyleCnt="3" custScaleX="405018" custLinFactX="15821" custLinFactNeighborX="100000">
        <dgm:presLayoutVars>
          <dgm:bulletEnabled val="1"/>
        </dgm:presLayoutVars>
      </dgm:prSet>
      <dgm:spPr/>
      <dgm:t>
        <a:bodyPr/>
        <a:lstStyle/>
        <a:p>
          <a:endParaRPr lang="tr-TR"/>
        </a:p>
      </dgm:t>
    </dgm:pt>
  </dgm:ptLst>
  <dgm:cxnLst>
    <dgm:cxn modelId="{62008949-7C4E-469A-96C7-EE8B7DD59BCB}" type="presOf" srcId="{44C90F24-68CA-41EC-9B21-32C882FFFD27}" destId="{BF74053B-0E19-4D4A-8BD1-BFFEA1B50E33}" srcOrd="0" destOrd="0" presId="urn:microsoft.com/office/officeart/2005/8/layout/lProcess3"/>
    <dgm:cxn modelId="{0A05054D-AC2E-4D1D-819D-AD29920B1500}" type="presOf" srcId="{2DAE432F-C42F-41F5-BBB6-ACF997A5BF11}" destId="{5D0E130A-EC60-4D9A-A4C5-3716AEFE83DD}" srcOrd="0" destOrd="0" presId="urn:microsoft.com/office/officeart/2005/8/layout/lProcess3"/>
    <dgm:cxn modelId="{CD2A2B94-0477-408C-A67C-DD06C7C57003}" type="presOf" srcId="{BC088810-5002-45FD-8F0E-E6110BF598C7}" destId="{D2803239-1CBF-4FCF-80B6-EDF98D6C992F}" srcOrd="0" destOrd="0" presId="urn:microsoft.com/office/officeart/2005/8/layout/lProcess3"/>
    <dgm:cxn modelId="{857A7D3E-2756-4AC6-814A-521B28CA5EA9}" srcId="{BC088810-5002-45FD-8F0E-E6110BF598C7}" destId="{15C66480-CC96-470D-AE99-902A8F21DFBE}" srcOrd="0" destOrd="0" parTransId="{ED0C3485-74B4-4AB4-BA31-3C8A07A25871}" sibTransId="{74ABC0E1-A404-4492-AC6C-7A32A66A69B1}"/>
    <dgm:cxn modelId="{67457DF9-5670-4C36-ADB7-0353BA19FFE7}" srcId="{44C90F24-68CA-41EC-9B21-32C882FFFD27}" destId="{C7899985-CA19-465E-9B8F-557AC0D92CB4}" srcOrd="0" destOrd="0" parTransId="{493E144A-EA66-4B80-AF2A-D576A801F25F}" sibTransId="{D62E141E-3258-4744-B478-3867A35EB0B7}"/>
    <dgm:cxn modelId="{5E47B473-3E08-46A5-939A-AC3A80E403C6}" type="presOf" srcId="{0B388506-C94D-4C80-8F54-1066099CB84F}" destId="{03236B71-389F-4166-863A-E345AF3991A3}" srcOrd="0" destOrd="0" presId="urn:microsoft.com/office/officeart/2005/8/layout/lProcess3"/>
    <dgm:cxn modelId="{A9BD47C9-0E8A-4B90-8311-B116CB1D8FDB}" type="presOf" srcId="{C7899985-CA19-465E-9B8F-557AC0D92CB4}" destId="{B2EDA3F2-4FD2-44D0-B5B6-54A866F58668}" srcOrd="0" destOrd="0" presId="urn:microsoft.com/office/officeart/2005/8/layout/lProcess3"/>
    <dgm:cxn modelId="{D2DA64DA-EC4C-4A75-9CFD-52AB4BFB4E3F}" type="presOf" srcId="{7809D09F-ADD5-43F1-B116-3486DA7EA4BC}" destId="{78E0EA91-DCC1-419C-BA65-7E89F2C849CB}" srcOrd="0" destOrd="0" presId="urn:microsoft.com/office/officeart/2005/8/layout/lProcess3"/>
    <dgm:cxn modelId="{55488655-D423-4A0F-B863-95280D040C53}" type="presOf" srcId="{15C66480-CC96-470D-AE99-902A8F21DFBE}" destId="{C2232CA9-D17A-4AAE-B966-825BD265C818}" srcOrd="0" destOrd="0" presId="urn:microsoft.com/office/officeart/2005/8/layout/lProcess3"/>
    <dgm:cxn modelId="{21C8C9C4-0772-4B0F-9982-98B727E5A928}" srcId="{7809D09F-ADD5-43F1-B116-3486DA7EA4BC}" destId="{2DAE432F-C42F-41F5-BBB6-ACF997A5BF11}" srcOrd="2" destOrd="0" parTransId="{BB4EF7E7-159C-41A6-9E02-064BFD4C808F}" sibTransId="{32F1179B-CACA-4A20-BB4A-0A390BFBBDFA}"/>
    <dgm:cxn modelId="{E9D8A475-552C-463A-9F83-751CA32A54BA}" srcId="{7809D09F-ADD5-43F1-B116-3486DA7EA4BC}" destId="{44C90F24-68CA-41EC-9B21-32C882FFFD27}" srcOrd="1" destOrd="0" parTransId="{CAC6C500-1006-45F6-8E74-15E7EBB57188}" sibTransId="{7955EF43-957B-41BE-B6EA-E2682131A738}"/>
    <dgm:cxn modelId="{82D5F6CB-56FA-46EB-83B9-E18A4D48D88B}" srcId="{7809D09F-ADD5-43F1-B116-3486DA7EA4BC}" destId="{BC088810-5002-45FD-8F0E-E6110BF598C7}" srcOrd="0" destOrd="0" parTransId="{29967B06-7945-40C5-B746-60C777FBDAF1}" sibTransId="{8E250248-18E3-4789-93F4-243538487325}"/>
    <dgm:cxn modelId="{96FE6E3B-EBAE-4EFF-A6A5-CCEA3ACE7548}" srcId="{2DAE432F-C42F-41F5-BBB6-ACF997A5BF11}" destId="{0B388506-C94D-4C80-8F54-1066099CB84F}" srcOrd="0" destOrd="0" parTransId="{5DB7A1C9-AF63-49C1-8E25-DD001CB97F2C}" sibTransId="{D90EC5AB-A70B-45B1-A6A9-B5E6BD121ADD}"/>
    <dgm:cxn modelId="{F7939B3F-B58C-4DBE-9B80-41924AE7138A}" type="presParOf" srcId="{78E0EA91-DCC1-419C-BA65-7E89F2C849CB}" destId="{AAA542FA-6B9F-48FE-A2A2-BD541908AC1B}" srcOrd="0" destOrd="0" presId="urn:microsoft.com/office/officeart/2005/8/layout/lProcess3"/>
    <dgm:cxn modelId="{2AC9BE3A-687A-43C7-9C5D-E0D504AB16CD}" type="presParOf" srcId="{AAA542FA-6B9F-48FE-A2A2-BD541908AC1B}" destId="{D2803239-1CBF-4FCF-80B6-EDF98D6C992F}" srcOrd="0" destOrd="0" presId="urn:microsoft.com/office/officeart/2005/8/layout/lProcess3"/>
    <dgm:cxn modelId="{DFCB8839-93EF-4CB9-B072-AEA22E7265DF}" type="presParOf" srcId="{AAA542FA-6B9F-48FE-A2A2-BD541908AC1B}" destId="{1EE1DAAF-D66B-4DC9-B596-83331565B6B8}" srcOrd="1" destOrd="0" presId="urn:microsoft.com/office/officeart/2005/8/layout/lProcess3"/>
    <dgm:cxn modelId="{41158D59-27A3-4017-81BB-D431E20E7FF9}" type="presParOf" srcId="{AAA542FA-6B9F-48FE-A2A2-BD541908AC1B}" destId="{C2232CA9-D17A-4AAE-B966-825BD265C818}" srcOrd="2" destOrd="0" presId="urn:microsoft.com/office/officeart/2005/8/layout/lProcess3"/>
    <dgm:cxn modelId="{4DF74870-2E34-4B47-B120-970140BB5EAB}" type="presParOf" srcId="{78E0EA91-DCC1-419C-BA65-7E89F2C849CB}" destId="{78388DFB-A3BB-4469-BADB-C9D0527C71F0}" srcOrd="1" destOrd="0" presId="urn:microsoft.com/office/officeart/2005/8/layout/lProcess3"/>
    <dgm:cxn modelId="{929C920B-BCCA-4FB3-8E88-03517F464257}" type="presParOf" srcId="{78E0EA91-DCC1-419C-BA65-7E89F2C849CB}" destId="{55339C3D-F678-48B6-B788-68D1DAF51E25}" srcOrd="2" destOrd="0" presId="urn:microsoft.com/office/officeart/2005/8/layout/lProcess3"/>
    <dgm:cxn modelId="{BD741CCC-6D34-4031-9921-D3A6723615C9}" type="presParOf" srcId="{55339C3D-F678-48B6-B788-68D1DAF51E25}" destId="{BF74053B-0E19-4D4A-8BD1-BFFEA1B50E33}" srcOrd="0" destOrd="0" presId="urn:microsoft.com/office/officeart/2005/8/layout/lProcess3"/>
    <dgm:cxn modelId="{C5EF599E-03BA-458C-B674-A9FE214578F6}" type="presParOf" srcId="{55339C3D-F678-48B6-B788-68D1DAF51E25}" destId="{A09B50F5-BA74-4E6B-9132-2BCFCF5B309F}" srcOrd="1" destOrd="0" presId="urn:microsoft.com/office/officeart/2005/8/layout/lProcess3"/>
    <dgm:cxn modelId="{4539C4D8-C3BE-4710-8245-19F742D088D8}" type="presParOf" srcId="{55339C3D-F678-48B6-B788-68D1DAF51E25}" destId="{B2EDA3F2-4FD2-44D0-B5B6-54A866F58668}" srcOrd="2" destOrd="0" presId="urn:microsoft.com/office/officeart/2005/8/layout/lProcess3"/>
    <dgm:cxn modelId="{7264BD06-3640-4195-83A8-DAB094069A35}" type="presParOf" srcId="{78E0EA91-DCC1-419C-BA65-7E89F2C849CB}" destId="{0949F9CD-0D0F-429A-BD8B-8B4ADB5A844F}" srcOrd="3" destOrd="0" presId="urn:microsoft.com/office/officeart/2005/8/layout/lProcess3"/>
    <dgm:cxn modelId="{045ABAE6-48C0-471F-990D-4F03856E085F}" type="presParOf" srcId="{78E0EA91-DCC1-419C-BA65-7E89F2C849CB}" destId="{6FF16ED2-36F6-4C35-8565-F08362076A0E}" srcOrd="4" destOrd="0" presId="urn:microsoft.com/office/officeart/2005/8/layout/lProcess3"/>
    <dgm:cxn modelId="{C0C251D6-D60B-494C-B684-67DE753F2305}" type="presParOf" srcId="{6FF16ED2-36F6-4C35-8565-F08362076A0E}" destId="{5D0E130A-EC60-4D9A-A4C5-3716AEFE83DD}" srcOrd="0" destOrd="0" presId="urn:microsoft.com/office/officeart/2005/8/layout/lProcess3"/>
    <dgm:cxn modelId="{0DD76E5E-0600-4391-A9E8-447B8B90CA84}" type="presParOf" srcId="{6FF16ED2-36F6-4C35-8565-F08362076A0E}" destId="{3F2F7F28-0846-498F-9197-E41CA7F890DF}" srcOrd="1" destOrd="0" presId="urn:microsoft.com/office/officeart/2005/8/layout/lProcess3"/>
    <dgm:cxn modelId="{E6A203F5-DD93-49D5-B489-9F42454AA0E2}" type="presParOf" srcId="{6FF16ED2-36F6-4C35-8565-F08362076A0E}" destId="{03236B71-389F-4166-863A-E345AF3991A3}" srcOrd="2"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8710E9-24D2-49AA-896E-D59B7D02ECB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E58CEEDE-DFAC-456E-B9DE-F084BBBBB7BE}">
      <dgm:prSet phldrT="[Metin]"/>
      <dgm:spPr/>
      <dgm:t>
        <a:bodyPr/>
        <a:lstStyle/>
        <a:p>
          <a:r>
            <a:rPr lang="tr-TR" dirty="0" smtClean="0"/>
            <a:t>4</a:t>
          </a:r>
          <a:endParaRPr lang="tr-TR" dirty="0"/>
        </a:p>
      </dgm:t>
    </dgm:pt>
    <dgm:pt modelId="{639BAEE2-2FD6-43E8-ADA0-8D185210E235}" type="parTrans" cxnId="{6EB3C658-A7FD-4C33-B90D-C28020E8DEED}">
      <dgm:prSet/>
      <dgm:spPr/>
      <dgm:t>
        <a:bodyPr/>
        <a:lstStyle/>
        <a:p>
          <a:endParaRPr lang="tr-TR"/>
        </a:p>
      </dgm:t>
    </dgm:pt>
    <dgm:pt modelId="{14D89F84-BA45-4E28-BAD1-B501F6FD082E}" type="sibTrans" cxnId="{6EB3C658-A7FD-4C33-B90D-C28020E8DEED}">
      <dgm:prSet/>
      <dgm:spPr/>
      <dgm:t>
        <a:bodyPr/>
        <a:lstStyle/>
        <a:p>
          <a:endParaRPr lang="tr-TR"/>
        </a:p>
      </dgm:t>
    </dgm:pt>
    <dgm:pt modelId="{582392A1-9060-48D2-BDE1-1F44B83A7E8D}">
      <dgm:prSet phldrT="[Metin]" custT="1"/>
      <dgm:spPr>
        <a:solidFill>
          <a:schemeClr val="accent5">
            <a:lumMod val="60000"/>
            <a:lumOff val="40000"/>
            <a:alpha val="90000"/>
          </a:schemeClr>
        </a:solidFill>
      </dgm:spPr>
      <dgm:t>
        <a:bodyPr/>
        <a:lstStyle/>
        <a:p>
          <a:pPr algn="l"/>
          <a:r>
            <a:rPr lang="tr-TR" sz="2400" b="0" dirty="0" smtClean="0"/>
            <a:t>Pilot uygulama yapılması ve uzman kanısı alınması</a:t>
          </a:r>
          <a:endParaRPr lang="tr-TR" sz="2400" b="0" dirty="0"/>
        </a:p>
      </dgm:t>
    </dgm:pt>
    <dgm:pt modelId="{7F1E8DA1-3200-43FB-B13C-2CC41EDBDEB2}" type="parTrans" cxnId="{4CEB7EC9-F798-4B93-88D7-26A887D1480C}">
      <dgm:prSet/>
      <dgm:spPr/>
      <dgm:t>
        <a:bodyPr/>
        <a:lstStyle/>
        <a:p>
          <a:endParaRPr lang="tr-TR"/>
        </a:p>
      </dgm:t>
    </dgm:pt>
    <dgm:pt modelId="{77AC3DFB-955A-48E9-86E4-B99C82514204}" type="sibTrans" cxnId="{4CEB7EC9-F798-4B93-88D7-26A887D1480C}">
      <dgm:prSet/>
      <dgm:spPr/>
      <dgm:t>
        <a:bodyPr/>
        <a:lstStyle/>
        <a:p>
          <a:endParaRPr lang="tr-TR"/>
        </a:p>
      </dgm:t>
    </dgm:pt>
    <dgm:pt modelId="{997E261A-BA43-42CA-A16C-4142EE710C6B}">
      <dgm:prSet phldrT="[Metin]"/>
      <dgm:spPr/>
      <dgm:t>
        <a:bodyPr/>
        <a:lstStyle/>
        <a:p>
          <a:r>
            <a:rPr lang="tr-TR" dirty="0" smtClean="0"/>
            <a:t>5</a:t>
          </a:r>
          <a:endParaRPr lang="tr-TR" dirty="0"/>
        </a:p>
      </dgm:t>
    </dgm:pt>
    <dgm:pt modelId="{155E581F-77D0-4453-B816-1454080CE189}" type="parTrans" cxnId="{4B778D5A-E0DD-47E2-B0F6-A4FDEF0DBAEB}">
      <dgm:prSet/>
      <dgm:spPr/>
      <dgm:t>
        <a:bodyPr/>
        <a:lstStyle/>
        <a:p>
          <a:endParaRPr lang="tr-TR"/>
        </a:p>
      </dgm:t>
    </dgm:pt>
    <dgm:pt modelId="{9F3B11CA-CDE6-472C-A026-3BF04F352CAB}" type="sibTrans" cxnId="{4B778D5A-E0DD-47E2-B0F6-A4FDEF0DBAEB}">
      <dgm:prSet/>
      <dgm:spPr/>
      <dgm:t>
        <a:bodyPr/>
        <a:lstStyle/>
        <a:p>
          <a:endParaRPr lang="tr-TR"/>
        </a:p>
      </dgm:t>
    </dgm:pt>
    <dgm:pt modelId="{EE64F0C8-F306-4894-8919-8336920BB2C0}">
      <dgm:prSet phldrT="[Metin]" custT="1"/>
      <dgm:spPr>
        <a:solidFill>
          <a:schemeClr val="accent5">
            <a:lumMod val="60000"/>
            <a:lumOff val="40000"/>
            <a:alpha val="90000"/>
          </a:schemeClr>
        </a:solidFill>
      </dgm:spPr>
      <dgm:t>
        <a:bodyPr/>
        <a:lstStyle/>
        <a:p>
          <a:pPr algn="ctr"/>
          <a:r>
            <a:rPr lang="tr-TR" sz="2400" dirty="0" smtClean="0"/>
            <a:t>Uygulama </a:t>
          </a:r>
          <a:r>
            <a:rPr lang="tr-TR" sz="2400" b="0" dirty="0" smtClean="0"/>
            <a:t>yapılması </a:t>
          </a:r>
          <a:r>
            <a:rPr lang="tr-TR" sz="2400" dirty="0" smtClean="0"/>
            <a:t> ve madde analizi yapılması</a:t>
          </a:r>
          <a:endParaRPr lang="tr-TR" sz="2400" dirty="0"/>
        </a:p>
      </dgm:t>
    </dgm:pt>
    <dgm:pt modelId="{34906329-22FA-4A70-A0EE-4754A4FC9AB1}" type="parTrans" cxnId="{CAEFC15C-D634-4C7F-B49A-31EF434BC6CF}">
      <dgm:prSet/>
      <dgm:spPr/>
      <dgm:t>
        <a:bodyPr/>
        <a:lstStyle/>
        <a:p>
          <a:endParaRPr lang="tr-TR"/>
        </a:p>
      </dgm:t>
    </dgm:pt>
    <dgm:pt modelId="{F65A4238-E1D6-4A69-90C0-1FB53FBA0228}" type="sibTrans" cxnId="{CAEFC15C-D634-4C7F-B49A-31EF434BC6CF}">
      <dgm:prSet/>
      <dgm:spPr/>
      <dgm:t>
        <a:bodyPr/>
        <a:lstStyle/>
        <a:p>
          <a:endParaRPr lang="tr-TR"/>
        </a:p>
      </dgm:t>
    </dgm:pt>
    <dgm:pt modelId="{674BECC5-BF19-49AC-A23B-90C5780606B2}">
      <dgm:prSet phldrT="[Metin]"/>
      <dgm:spPr/>
      <dgm:t>
        <a:bodyPr/>
        <a:lstStyle/>
        <a:p>
          <a:r>
            <a:rPr lang="tr-TR" dirty="0" smtClean="0"/>
            <a:t>6</a:t>
          </a:r>
          <a:endParaRPr lang="tr-TR" dirty="0"/>
        </a:p>
      </dgm:t>
    </dgm:pt>
    <dgm:pt modelId="{6ACB2689-D464-45E1-A00C-D24564C65354}" type="parTrans" cxnId="{B2266126-80B6-499E-BAF1-EB0789151336}">
      <dgm:prSet/>
      <dgm:spPr/>
      <dgm:t>
        <a:bodyPr/>
        <a:lstStyle/>
        <a:p>
          <a:endParaRPr lang="tr-TR"/>
        </a:p>
      </dgm:t>
    </dgm:pt>
    <dgm:pt modelId="{09EABF67-4889-4CCD-94E8-EC9118EB0B4B}" type="sibTrans" cxnId="{B2266126-80B6-499E-BAF1-EB0789151336}">
      <dgm:prSet/>
      <dgm:spPr/>
      <dgm:t>
        <a:bodyPr/>
        <a:lstStyle/>
        <a:p>
          <a:endParaRPr lang="tr-TR"/>
        </a:p>
      </dgm:t>
    </dgm:pt>
    <dgm:pt modelId="{C9B1A951-43D8-4BBE-A3AC-7E732303EFBA}">
      <dgm:prSet phldrT="[Metin]" custT="1"/>
      <dgm:spPr>
        <a:solidFill>
          <a:schemeClr val="accent5">
            <a:lumMod val="60000"/>
            <a:lumOff val="40000"/>
            <a:alpha val="90000"/>
          </a:schemeClr>
        </a:solidFill>
      </dgm:spPr>
      <dgm:t>
        <a:bodyPr/>
        <a:lstStyle/>
        <a:p>
          <a:pPr algn="ctr"/>
          <a:r>
            <a:rPr lang="tr-TR" sz="2400" dirty="0" smtClean="0"/>
            <a:t>Nihai testin oluşturulması</a:t>
          </a:r>
          <a:endParaRPr lang="tr-TR" sz="2400" dirty="0"/>
        </a:p>
      </dgm:t>
    </dgm:pt>
    <dgm:pt modelId="{B149D6FA-9B13-4C1A-BA31-DA88B236AA28}" type="parTrans" cxnId="{9697D62F-DDC1-4051-88C9-076E4965F41B}">
      <dgm:prSet/>
      <dgm:spPr/>
      <dgm:t>
        <a:bodyPr/>
        <a:lstStyle/>
        <a:p>
          <a:endParaRPr lang="tr-TR"/>
        </a:p>
      </dgm:t>
    </dgm:pt>
    <dgm:pt modelId="{6E94970D-6EF3-4294-8590-AC2D38667CB0}" type="sibTrans" cxnId="{9697D62F-DDC1-4051-88C9-076E4965F41B}">
      <dgm:prSet/>
      <dgm:spPr/>
      <dgm:t>
        <a:bodyPr/>
        <a:lstStyle/>
        <a:p>
          <a:endParaRPr lang="tr-TR"/>
        </a:p>
      </dgm:t>
    </dgm:pt>
    <dgm:pt modelId="{7AB078A4-68FD-4645-B801-EA745D52EFF2}" type="pres">
      <dgm:prSet presAssocID="{748710E9-24D2-49AA-896E-D59B7D02ECB8}" presName="Name0" presStyleCnt="0">
        <dgm:presLayoutVars>
          <dgm:chPref val="3"/>
          <dgm:dir/>
          <dgm:animLvl val="lvl"/>
          <dgm:resizeHandles/>
        </dgm:presLayoutVars>
      </dgm:prSet>
      <dgm:spPr/>
      <dgm:t>
        <a:bodyPr/>
        <a:lstStyle/>
        <a:p>
          <a:endParaRPr lang="tr-TR"/>
        </a:p>
      </dgm:t>
    </dgm:pt>
    <dgm:pt modelId="{23C193C1-EBAE-45A5-A876-ACF5B0833DFC}" type="pres">
      <dgm:prSet presAssocID="{E58CEEDE-DFAC-456E-B9DE-F084BBBBB7BE}" presName="horFlow" presStyleCnt="0"/>
      <dgm:spPr/>
    </dgm:pt>
    <dgm:pt modelId="{F617E9DE-634E-4AB2-8311-4AEA7588F8C8}" type="pres">
      <dgm:prSet presAssocID="{E58CEEDE-DFAC-456E-B9DE-F084BBBBB7BE}" presName="bigChev" presStyleLbl="node1" presStyleIdx="0" presStyleCnt="3"/>
      <dgm:spPr/>
      <dgm:t>
        <a:bodyPr/>
        <a:lstStyle/>
        <a:p>
          <a:endParaRPr lang="tr-TR"/>
        </a:p>
      </dgm:t>
    </dgm:pt>
    <dgm:pt modelId="{FACA2A50-75BE-4C4E-A6D9-CDCD4F60B4D7}" type="pres">
      <dgm:prSet presAssocID="{7F1E8DA1-3200-43FB-B13C-2CC41EDBDEB2}" presName="parTrans" presStyleCnt="0"/>
      <dgm:spPr/>
    </dgm:pt>
    <dgm:pt modelId="{7DF4E1CA-7325-4D24-8970-2089CBFE8F43}" type="pres">
      <dgm:prSet presAssocID="{582392A1-9060-48D2-BDE1-1F44B83A7E8D}" presName="node" presStyleLbl="alignAccFollowNode1" presStyleIdx="0" presStyleCnt="3" custScaleX="528526" custLinFactX="41293" custLinFactNeighborX="100000" custLinFactNeighborY="8718">
        <dgm:presLayoutVars>
          <dgm:bulletEnabled val="1"/>
        </dgm:presLayoutVars>
      </dgm:prSet>
      <dgm:spPr/>
      <dgm:t>
        <a:bodyPr/>
        <a:lstStyle/>
        <a:p>
          <a:endParaRPr lang="tr-TR"/>
        </a:p>
      </dgm:t>
    </dgm:pt>
    <dgm:pt modelId="{168F7132-9648-4305-9606-F4A0DDA01EFF}" type="pres">
      <dgm:prSet presAssocID="{E58CEEDE-DFAC-456E-B9DE-F084BBBBB7BE}" presName="vSp" presStyleCnt="0"/>
      <dgm:spPr/>
    </dgm:pt>
    <dgm:pt modelId="{D9FEE8A5-2151-4FD5-A478-BA820C9B89A5}" type="pres">
      <dgm:prSet presAssocID="{997E261A-BA43-42CA-A16C-4142EE710C6B}" presName="horFlow" presStyleCnt="0"/>
      <dgm:spPr/>
    </dgm:pt>
    <dgm:pt modelId="{FE403693-B35B-46FD-B706-9E63DF0FD4A7}" type="pres">
      <dgm:prSet presAssocID="{997E261A-BA43-42CA-A16C-4142EE710C6B}" presName="bigChev" presStyleLbl="node1" presStyleIdx="1" presStyleCnt="3"/>
      <dgm:spPr/>
      <dgm:t>
        <a:bodyPr/>
        <a:lstStyle/>
        <a:p>
          <a:endParaRPr lang="tr-TR"/>
        </a:p>
      </dgm:t>
    </dgm:pt>
    <dgm:pt modelId="{D2AE627C-2A13-4C9B-A4BD-5609EDF08D35}" type="pres">
      <dgm:prSet presAssocID="{34906329-22FA-4A70-A0EE-4754A4FC9AB1}" presName="parTrans" presStyleCnt="0"/>
      <dgm:spPr/>
    </dgm:pt>
    <dgm:pt modelId="{14214B0F-6E9F-4FCA-A59E-86A3C72DF546}" type="pres">
      <dgm:prSet presAssocID="{EE64F0C8-F306-4894-8919-8336920BB2C0}" presName="node" presStyleLbl="alignAccFollowNode1" presStyleIdx="1" presStyleCnt="3" custScaleX="517942" custLinFactNeighborY="10918">
        <dgm:presLayoutVars>
          <dgm:bulletEnabled val="1"/>
        </dgm:presLayoutVars>
      </dgm:prSet>
      <dgm:spPr/>
      <dgm:t>
        <a:bodyPr/>
        <a:lstStyle/>
        <a:p>
          <a:endParaRPr lang="tr-TR"/>
        </a:p>
      </dgm:t>
    </dgm:pt>
    <dgm:pt modelId="{260BD715-4CB6-45C8-954E-0A28223EDEDB}" type="pres">
      <dgm:prSet presAssocID="{997E261A-BA43-42CA-A16C-4142EE710C6B}" presName="vSp" presStyleCnt="0"/>
      <dgm:spPr/>
    </dgm:pt>
    <dgm:pt modelId="{C7F752B2-3290-4953-9280-BFCDA9DB4275}" type="pres">
      <dgm:prSet presAssocID="{674BECC5-BF19-49AC-A23B-90C5780606B2}" presName="horFlow" presStyleCnt="0"/>
      <dgm:spPr/>
    </dgm:pt>
    <dgm:pt modelId="{838F1DB1-E2B4-4E9E-B338-AADE4A02DCC3}" type="pres">
      <dgm:prSet presAssocID="{674BECC5-BF19-49AC-A23B-90C5780606B2}" presName="bigChev" presStyleLbl="node1" presStyleIdx="2" presStyleCnt="3"/>
      <dgm:spPr/>
      <dgm:t>
        <a:bodyPr/>
        <a:lstStyle/>
        <a:p>
          <a:endParaRPr lang="tr-TR"/>
        </a:p>
      </dgm:t>
    </dgm:pt>
    <dgm:pt modelId="{D48521ED-E335-415A-8A0A-1F94E91B2D7C}" type="pres">
      <dgm:prSet presAssocID="{B149D6FA-9B13-4C1A-BA31-DA88B236AA28}" presName="parTrans" presStyleCnt="0"/>
      <dgm:spPr/>
    </dgm:pt>
    <dgm:pt modelId="{A1EE06B8-500D-4E23-A524-C353DA352C6F}" type="pres">
      <dgm:prSet presAssocID="{C9B1A951-43D8-4BBE-A3AC-7E732303EFBA}" presName="node" presStyleLbl="alignAccFollowNode1" presStyleIdx="2" presStyleCnt="3" custScaleX="429038" custLinFactNeighborX="-11538" custLinFactNeighborY="1440">
        <dgm:presLayoutVars>
          <dgm:bulletEnabled val="1"/>
        </dgm:presLayoutVars>
      </dgm:prSet>
      <dgm:spPr/>
      <dgm:t>
        <a:bodyPr/>
        <a:lstStyle/>
        <a:p>
          <a:endParaRPr lang="tr-TR"/>
        </a:p>
      </dgm:t>
    </dgm:pt>
  </dgm:ptLst>
  <dgm:cxnLst>
    <dgm:cxn modelId="{6EB3C658-A7FD-4C33-B90D-C28020E8DEED}" srcId="{748710E9-24D2-49AA-896E-D59B7D02ECB8}" destId="{E58CEEDE-DFAC-456E-B9DE-F084BBBBB7BE}" srcOrd="0" destOrd="0" parTransId="{639BAEE2-2FD6-43E8-ADA0-8D185210E235}" sibTransId="{14D89F84-BA45-4E28-BAD1-B501F6FD082E}"/>
    <dgm:cxn modelId="{C39751D8-0435-40A7-82FC-2C28AEF4A2D1}" type="presOf" srcId="{997E261A-BA43-42CA-A16C-4142EE710C6B}" destId="{FE403693-B35B-46FD-B706-9E63DF0FD4A7}" srcOrd="0" destOrd="0" presId="urn:microsoft.com/office/officeart/2005/8/layout/lProcess3"/>
    <dgm:cxn modelId="{9697D62F-DDC1-4051-88C9-076E4965F41B}" srcId="{674BECC5-BF19-49AC-A23B-90C5780606B2}" destId="{C9B1A951-43D8-4BBE-A3AC-7E732303EFBA}" srcOrd="0" destOrd="0" parTransId="{B149D6FA-9B13-4C1A-BA31-DA88B236AA28}" sibTransId="{6E94970D-6EF3-4294-8590-AC2D38667CB0}"/>
    <dgm:cxn modelId="{32569FAD-2A8D-4B05-AA11-394C9E4B7CBB}" type="presOf" srcId="{C9B1A951-43D8-4BBE-A3AC-7E732303EFBA}" destId="{A1EE06B8-500D-4E23-A524-C353DA352C6F}" srcOrd="0" destOrd="0" presId="urn:microsoft.com/office/officeart/2005/8/layout/lProcess3"/>
    <dgm:cxn modelId="{815E05FF-676E-4737-9E29-0A01C1F08803}" type="presOf" srcId="{748710E9-24D2-49AA-896E-D59B7D02ECB8}" destId="{7AB078A4-68FD-4645-B801-EA745D52EFF2}" srcOrd="0" destOrd="0" presId="urn:microsoft.com/office/officeart/2005/8/layout/lProcess3"/>
    <dgm:cxn modelId="{4CEB7EC9-F798-4B93-88D7-26A887D1480C}" srcId="{E58CEEDE-DFAC-456E-B9DE-F084BBBBB7BE}" destId="{582392A1-9060-48D2-BDE1-1F44B83A7E8D}" srcOrd="0" destOrd="0" parTransId="{7F1E8DA1-3200-43FB-B13C-2CC41EDBDEB2}" sibTransId="{77AC3DFB-955A-48E9-86E4-B99C82514204}"/>
    <dgm:cxn modelId="{367586D4-FE44-41AB-BDDF-42B4A7753E1F}" type="presOf" srcId="{EE64F0C8-F306-4894-8919-8336920BB2C0}" destId="{14214B0F-6E9F-4FCA-A59E-86A3C72DF546}" srcOrd="0" destOrd="0" presId="urn:microsoft.com/office/officeart/2005/8/layout/lProcess3"/>
    <dgm:cxn modelId="{4B778D5A-E0DD-47E2-B0F6-A4FDEF0DBAEB}" srcId="{748710E9-24D2-49AA-896E-D59B7D02ECB8}" destId="{997E261A-BA43-42CA-A16C-4142EE710C6B}" srcOrd="1" destOrd="0" parTransId="{155E581F-77D0-4453-B816-1454080CE189}" sibTransId="{9F3B11CA-CDE6-472C-A026-3BF04F352CAB}"/>
    <dgm:cxn modelId="{B2266126-80B6-499E-BAF1-EB0789151336}" srcId="{748710E9-24D2-49AA-896E-D59B7D02ECB8}" destId="{674BECC5-BF19-49AC-A23B-90C5780606B2}" srcOrd="2" destOrd="0" parTransId="{6ACB2689-D464-45E1-A00C-D24564C65354}" sibTransId="{09EABF67-4889-4CCD-94E8-EC9118EB0B4B}"/>
    <dgm:cxn modelId="{CAEFC15C-D634-4C7F-B49A-31EF434BC6CF}" srcId="{997E261A-BA43-42CA-A16C-4142EE710C6B}" destId="{EE64F0C8-F306-4894-8919-8336920BB2C0}" srcOrd="0" destOrd="0" parTransId="{34906329-22FA-4A70-A0EE-4754A4FC9AB1}" sibTransId="{F65A4238-E1D6-4A69-90C0-1FB53FBA0228}"/>
    <dgm:cxn modelId="{AD5CFB31-EA76-4F3D-8D2B-74795D844F24}" type="presOf" srcId="{582392A1-9060-48D2-BDE1-1F44B83A7E8D}" destId="{7DF4E1CA-7325-4D24-8970-2089CBFE8F43}" srcOrd="0" destOrd="0" presId="urn:microsoft.com/office/officeart/2005/8/layout/lProcess3"/>
    <dgm:cxn modelId="{7C756E5D-332F-4D72-83D3-B5448E74966C}" type="presOf" srcId="{E58CEEDE-DFAC-456E-B9DE-F084BBBBB7BE}" destId="{F617E9DE-634E-4AB2-8311-4AEA7588F8C8}" srcOrd="0" destOrd="0" presId="urn:microsoft.com/office/officeart/2005/8/layout/lProcess3"/>
    <dgm:cxn modelId="{2DB1BA14-2AB7-4FF4-BD19-4B7AB0A2D9FA}" type="presOf" srcId="{674BECC5-BF19-49AC-A23B-90C5780606B2}" destId="{838F1DB1-E2B4-4E9E-B338-AADE4A02DCC3}" srcOrd="0" destOrd="0" presId="urn:microsoft.com/office/officeart/2005/8/layout/lProcess3"/>
    <dgm:cxn modelId="{87F052B4-5F1C-4B7B-940C-B39F222E2618}" type="presParOf" srcId="{7AB078A4-68FD-4645-B801-EA745D52EFF2}" destId="{23C193C1-EBAE-45A5-A876-ACF5B0833DFC}" srcOrd="0" destOrd="0" presId="urn:microsoft.com/office/officeart/2005/8/layout/lProcess3"/>
    <dgm:cxn modelId="{B0C6F8D1-C2CE-4567-AC28-F5CB901EE6E9}" type="presParOf" srcId="{23C193C1-EBAE-45A5-A876-ACF5B0833DFC}" destId="{F617E9DE-634E-4AB2-8311-4AEA7588F8C8}" srcOrd="0" destOrd="0" presId="urn:microsoft.com/office/officeart/2005/8/layout/lProcess3"/>
    <dgm:cxn modelId="{042E792A-DB52-49F8-BD60-FC30D15066F7}" type="presParOf" srcId="{23C193C1-EBAE-45A5-A876-ACF5B0833DFC}" destId="{FACA2A50-75BE-4C4E-A6D9-CDCD4F60B4D7}" srcOrd="1" destOrd="0" presId="urn:microsoft.com/office/officeart/2005/8/layout/lProcess3"/>
    <dgm:cxn modelId="{DE4FE524-3D51-4C88-9A4A-E4AF12114B8B}" type="presParOf" srcId="{23C193C1-EBAE-45A5-A876-ACF5B0833DFC}" destId="{7DF4E1CA-7325-4D24-8970-2089CBFE8F43}" srcOrd="2" destOrd="0" presId="urn:microsoft.com/office/officeart/2005/8/layout/lProcess3"/>
    <dgm:cxn modelId="{76D9811D-E30B-476A-90B9-06FA0D40D505}" type="presParOf" srcId="{7AB078A4-68FD-4645-B801-EA745D52EFF2}" destId="{168F7132-9648-4305-9606-F4A0DDA01EFF}" srcOrd="1" destOrd="0" presId="urn:microsoft.com/office/officeart/2005/8/layout/lProcess3"/>
    <dgm:cxn modelId="{3CCCAC8C-5588-49FD-9B3E-98B880219C8F}" type="presParOf" srcId="{7AB078A4-68FD-4645-B801-EA745D52EFF2}" destId="{D9FEE8A5-2151-4FD5-A478-BA820C9B89A5}" srcOrd="2" destOrd="0" presId="urn:microsoft.com/office/officeart/2005/8/layout/lProcess3"/>
    <dgm:cxn modelId="{984525B6-5F52-4D28-9EDE-7E743615908C}" type="presParOf" srcId="{D9FEE8A5-2151-4FD5-A478-BA820C9B89A5}" destId="{FE403693-B35B-46FD-B706-9E63DF0FD4A7}" srcOrd="0" destOrd="0" presId="urn:microsoft.com/office/officeart/2005/8/layout/lProcess3"/>
    <dgm:cxn modelId="{28036CB1-9801-4B71-A14D-061552415BB7}" type="presParOf" srcId="{D9FEE8A5-2151-4FD5-A478-BA820C9B89A5}" destId="{D2AE627C-2A13-4C9B-A4BD-5609EDF08D35}" srcOrd="1" destOrd="0" presId="urn:microsoft.com/office/officeart/2005/8/layout/lProcess3"/>
    <dgm:cxn modelId="{59D68D4A-1686-4C34-9E35-8FB832E68412}" type="presParOf" srcId="{D9FEE8A5-2151-4FD5-A478-BA820C9B89A5}" destId="{14214B0F-6E9F-4FCA-A59E-86A3C72DF546}" srcOrd="2" destOrd="0" presId="urn:microsoft.com/office/officeart/2005/8/layout/lProcess3"/>
    <dgm:cxn modelId="{70EAF7C5-DA06-41BC-AD30-5625A29C3E30}" type="presParOf" srcId="{7AB078A4-68FD-4645-B801-EA745D52EFF2}" destId="{260BD715-4CB6-45C8-954E-0A28223EDEDB}" srcOrd="3" destOrd="0" presId="urn:microsoft.com/office/officeart/2005/8/layout/lProcess3"/>
    <dgm:cxn modelId="{1A4BC662-6B2A-4A52-A35F-88D3B4FDF459}" type="presParOf" srcId="{7AB078A4-68FD-4645-B801-EA745D52EFF2}" destId="{C7F752B2-3290-4953-9280-BFCDA9DB4275}" srcOrd="4" destOrd="0" presId="urn:microsoft.com/office/officeart/2005/8/layout/lProcess3"/>
    <dgm:cxn modelId="{CBDD7C50-8919-452B-AC2A-783D92B13B05}" type="presParOf" srcId="{C7F752B2-3290-4953-9280-BFCDA9DB4275}" destId="{838F1DB1-E2B4-4E9E-B338-AADE4A02DCC3}" srcOrd="0" destOrd="0" presId="urn:microsoft.com/office/officeart/2005/8/layout/lProcess3"/>
    <dgm:cxn modelId="{B6A5BBC7-5FDC-4D38-A4EB-B4184210DB39}" type="presParOf" srcId="{C7F752B2-3290-4953-9280-BFCDA9DB4275}" destId="{D48521ED-E335-415A-8A0A-1F94E91B2D7C}" srcOrd="1" destOrd="0" presId="urn:microsoft.com/office/officeart/2005/8/layout/lProcess3"/>
    <dgm:cxn modelId="{A541CFAE-E823-4710-AB38-C574DB195248}" type="presParOf" srcId="{C7F752B2-3290-4953-9280-BFCDA9DB4275}" destId="{A1EE06B8-500D-4E23-A524-C353DA352C6F}" srcOrd="2"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03239-1CBF-4FCF-80B6-EDF98D6C992F}">
      <dsp:nvSpPr>
        <dsp:cNvPr id="0" name=""/>
        <dsp:cNvSpPr/>
      </dsp:nvSpPr>
      <dsp:spPr>
        <a:xfrm>
          <a:off x="1129882" y="1340"/>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1</a:t>
          </a:r>
          <a:endParaRPr lang="tr-TR" sz="4300" kern="1200" dirty="0"/>
        </a:p>
      </dsp:txBody>
      <dsp:txXfrm>
        <a:off x="1463138" y="1340"/>
        <a:ext cx="999768" cy="666511"/>
      </dsp:txXfrm>
    </dsp:sp>
    <dsp:sp modelId="{C2232CA9-D17A-4AAE-B966-825BD265C818}">
      <dsp:nvSpPr>
        <dsp:cNvPr id="0" name=""/>
        <dsp:cNvSpPr/>
      </dsp:nvSpPr>
      <dsp:spPr>
        <a:xfrm>
          <a:off x="3000460" y="87020"/>
          <a:ext cx="7263372"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a:lnSpc>
              <a:spcPct val="90000"/>
            </a:lnSpc>
            <a:spcBef>
              <a:spcPct val="0"/>
            </a:spcBef>
            <a:spcAft>
              <a:spcPct val="35000"/>
            </a:spcAft>
          </a:pPr>
          <a:r>
            <a:rPr lang="tr-TR" sz="2400" kern="1200" dirty="0" smtClean="0"/>
            <a:t>Ölçülecek Davranışlar evreninin belirlenmesi</a:t>
          </a:r>
          <a:endParaRPr lang="tr-TR" sz="2400" kern="1200" dirty="0"/>
        </a:p>
      </dsp:txBody>
      <dsp:txXfrm>
        <a:off x="3277062" y="87020"/>
        <a:ext cx="6710168" cy="553204"/>
      </dsp:txXfrm>
    </dsp:sp>
    <dsp:sp modelId="{BF74053B-0E19-4D4A-8BD1-BFFEA1B50E33}">
      <dsp:nvSpPr>
        <dsp:cNvPr id="0" name=""/>
        <dsp:cNvSpPr/>
      </dsp:nvSpPr>
      <dsp:spPr>
        <a:xfrm>
          <a:off x="1129882" y="761164"/>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2</a:t>
          </a:r>
        </a:p>
      </dsp:txBody>
      <dsp:txXfrm>
        <a:off x="1463138" y="761164"/>
        <a:ext cx="999768" cy="666511"/>
      </dsp:txXfrm>
    </dsp:sp>
    <dsp:sp modelId="{B2EDA3F2-4FD2-44D0-B5B6-54A866F58668}">
      <dsp:nvSpPr>
        <dsp:cNvPr id="0" name=""/>
        <dsp:cNvSpPr/>
      </dsp:nvSpPr>
      <dsp:spPr>
        <a:xfrm>
          <a:off x="3174623" y="817817"/>
          <a:ext cx="6968624"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a:lnSpc>
              <a:spcPct val="90000"/>
            </a:lnSpc>
            <a:spcBef>
              <a:spcPct val="0"/>
            </a:spcBef>
            <a:spcAft>
              <a:spcPct val="35000"/>
            </a:spcAft>
          </a:pPr>
          <a:r>
            <a:rPr lang="tr-TR" sz="2400" kern="1200" dirty="0" smtClean="0"/>
            <a:t>Ölçülecek Davranışlar örnekleminin belirlenmesi</a:t>
          </a:r>
          <a:endParaRPr lang="tr-TR" sz="2400" kern="1200" dirty="0"/>
        </a:p>
      </dsp:txBody>
      <dsp:txXfrm>
        <a:off x="3451225" y="817817"/>
        <a:ext cx="6415420" cy="553204"/>
      </dsp:txXfrm>
    </dsp:sp>
    <dsp:sp modelId="{5D0E130A-EC60-4D9A-A4C5-3716AEFE83DD}">
      <dsp:nvSpPr>
        <dsp:cNvPr id="0" name=""/>
        <dsp:cNvSpPr/>
      </dsp:nvSpPr>
      <dsp:spPr>
        <a:xfrm>
          <a:off x="1129882" y="1520987"/>
          <a:ext cx="1666279" cy="66651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27305" rIns="0" bIns="27305" numCol="1" spcCol="1270" anchor="ctr" anchorCtr="0">
          <a:noAutofit/>
        </a:bodyPr>
        <a:lstStyle/>
        <a:p>
          <a:pPr lvl="0" algn="ctr" defTabSz="1911350">
            <a:lnSpc>
              <a:spcPct val="90000"/>
            </a:lnSpc>
            <a:spcBef>
              <a:spcPct val="0"/>
            </a:spcBef>
            <a:spcAft>
              <a:spcPct val="35000"/>
            </a:spcAft>
          </a:pPr>
          <a:r>
            <a:rPr lang="tr-TR" sz="4300" kern="1200" dirty="0" smtClean="0"/>
            <a:t>3</a:t>
          </a:r>
          <a:endParaRPr lang="tr-TR" sz="4300" kern="1200" dirty="0"/>
        </a:p>
      </dsp:txBody>
      <dsp:txXfrm>
        <a:off x="1463138" y="1520987"/>
        <a:ext cx="999768" cy="666511"/>
      </dsp:txXfrm>
    </dsp:sp>
    <dsp:sp modelId="{03236B71-389F-4166-863A-E345AF3991A3}">
      <dsp:nvSpPr>
        <dsp:cNvPr id="0" name=""/>
        <dsp:cNvSpPr/>
      </dsp:nvSpPr>
      <dsp:spPr>
        <a:xfrm>
          <a:off x="3014968" y="1577641"/>
          <a:ext cx="5601448" cy="553204"/>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3335" rIns="0" bIns="13335" numCol="1" spcCol="1270" anchor="ctr" anchorCtr="0">
          <a:noAutofit/>
        </a:bodyPr>
        <a:lstStyle/>
        <a:p>
          <a:pPr lvl="0" algn="ctr" defTabSz="933450">
            <a:lnSpc>
              <a:spcPct val="90000"/>
            </a:lnSpc>
            <a:spcBef>
              <a:spcPct val="0"/>
            </a:spcBef>
            <a:spcAft>
              <a:spcPct val="35000"/>
            </a:spcAft>
          </a:pPr>
          <a:r>
            <a:rPr lang="tr-TR" sz="2100" kern="1200" dirty="0" smtClean="0"/>
            <a:t>Model ölçme aracının oluşturulması-pilot test</a:t>
          </a:r>
          <a:endParaRPr lang="tr-TR" sz="2100" kern="1200" dirty="0"/>
        </a:p>
      </dsp:txBody>
      <dsp:txXfrm>
        <a:off x="3291570" y="1577641"/>
        <a:ext cx="5048244" cy="5532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7E9DE-634E-4AB2-8311-4AEA7588F8C8}">
      <dsp:nvSpPr>
        <dsp:cNvPr id="0" name=""/>
        <dsp:cNvSpPr/>
      </dsp:nvSpPr>
      <dsp:spPr>
        <a:xfrm>
          <a:off x="939701" y="1284"/>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4</a:t>
          </a:r>
          <a:endParaRPr lang="tr-TR" sz="4200" kern="1200" dirty="0"/>
        </a:p>
      </dsp:txBody>
      <dsp:txXfrm>
        <a:off x="1260042" y="1284"/>
        <a:ext cx="961023" cy="640682"/>
      </dsp:txXfrm>
    </dsp:sp>
    <dsp:sp modelId="{7DF4E1CA-7325-4D24-8970-2089CBFE8F43}">
      <dsp:nvSpPr>
        <dsp:cNvPr id="0" name=""/>
        <dsp:cNvSpPr/>
      </dsp:nvSpPr>
      <dsp:spPr>
        <a:xfrm>
          <a:off x="3090362" y="102102"/>
          <a:ext cx="7026308"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l" defTabSz="1066800">
            <a:lnSpc>
              <a:spcPct val="90000"/>
            </a:lnSpc>
            <a:spcBef>
              <a:spcPct val="0"/>
            </a:spcBef>
            <a:spcAft>
              <a:spcPct val="35000"/>
            </a:spcAft>
          </a:pPr>
          <a:r>
            <a:rPr lang="tr-TR" sz="2400" b="0" kern="1200" dirty="0" smtClean="0"/>
            <a:t>Pilot uygulama yapılması ve uzman kanısı alınması</a:t>
          </a:r>
          <a:endParaRPr lang="tr-TR" sz="2400" b="0" kern="1200" dirty="0"/>
        </a:p>
      </dsp:txBody>
      <dsp:txXfrm>
        <a:off x="3356245" y="102102"/>
        <a:ext cx="6494542" cy="531766"/>
      </dsp:txXfrm>
    </dsp:sp>
    <dsp:sp modelId="{FE403693-B35B-46FD-B706-9E63DF0FD4A7}">
      <dsp:nvSpPr>
        <dsp:cNvPr id="0" name=""/>
        <dsp:cNvSpPr/>
      </dsp:nvSpPr>
      <dsp:spPr>
        <a:xfrm>
          <a:off x="939701" y="731662"/>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5</a:t>
          </a:r>
          <a:endParaRPr lang="tr-TR" sz="4200" kern="1200" dirty="0"/>
        </a:p>
      </dsp:txBody>
      <dsp:txXfrm>
        <a:off x="1260042" y="731662"/>
        <a:ext cx="961023" cy="640682"/>
      </dsp:txXfrm>
    </dsp:sp>
    <dsp:sp modelId="{14214B0F-6E9F-4FCA-A59E-86A3C72DF546}">
      <dsp:nvSpPr>
        <dsp:cNvPr id="0" name=""/>
        <dsp:cNvSpPr/>
      </dsp:nvSpPr>
      <dsp:spPr>
        <a:xfrm>
          <a:off x="2333185" y="844179"/>
          <a:ext cx="6885603"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Uygulama </a:t>
          </a:r>
          <a:r>
            <a:rPr lang="tr-TR" sz="2400" b="0" kern="1200" dirty="0" smtClean="0"/>
            <a:t>yapılması </a:t>
          </a:r>
          <a:r>
            <a:rPr lang="tr-TR" sz="2400" kern="1200" dirty="0" smtClean="0"/>
            <a:t> ve madde analizi yapılması</a:t>
          </a:r>
          <a:endParaRPr lang="tr-TR" sz="2400" kern="1200" dirty="0"/>
        </a:p>
      </dsp:txBody>
      <dsp:txXfrm>
        <a:off x="2599068" y="844179"/>
        <a:ext cx="6353837" cy="531766"/>
      </dsp:txXfrm>
    </dsp:sp>
    <dsp:sp modelId="{838F1DB1-E2B4-4E9E-B338-AADE4A02DCC3}">
      <dsp:nvSpPr>
        <dsp:cNvPr id="0" name=""/>
        <dsp:cNvSpPr/>
      </dsp:nvSpPr>
      <dsp:spPr>
        <a:xfrm>
          <a:off x="939701" y="1462040"/>
          <a:ext cx="1601705" cy="64068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0" bIns="26670" numCol="1" spcCol="1270" anchor="ctr" anchorCtr="0">
          <a:noAutofit/>
        </a:bodyPr>
        <a:lstStyle/>
        <a:p>
          <a:pPr lvl="0" algn="ctr" defTabSz="1866900">
            <a:lnSpc>
              <a:spcPct val="90000"/>
            </a:lnSpc>
            <a:spcBef>
              <a:spcPct val="0"/>
            </a:spcBef>
            <a:spcAft>
              <a:spcPct val="35000"/>
            </a:spcAft>
          </a:pPr>
          <a:r>
            <a:rPr lang="tr-TR" sz="4200" kern="1200" dirty="0" smtClean="0"/>
            <a:t>6</a:t>
          </a:r>
          <a:endParaRPr lang="tr-TR" sz="4200" kern="1200" dirty="0"/>
        </a:p>
      </dsp:txBody>
      <dsp:txXfrm>
        <a:off x="1260042" y="1462040"/>
        <a:ext cx="961023" cy="640682"/>
      </dsp:txXfrm>
    </dsp:sp>
    <dsp:sp modelId="{A1EE06B8-500D-4E23-A524-C353DA352C6F}">
      <dsp:nvSpPr>
        <dsp:cNvPr id="0" name=""/>
        <dsp:cNvSpPr/>
      </dsp:nvSpPr>
      <dsp:spPr>
        <a:xfrm>
          <a:off x="2309160" y="1524156"/>
          <a:ext cx="5703699" cy="531766"/>
        </a:xfrm>
        <a:prstGeom prst="chevron">
          <a:avLst/>
        </a:prstGeom>
        <a:solidFill>
          <a:schemeClr val="accent5">
            <a:lumMod val="60000"/>
            <a:lumOff val="4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tr-TR" sz="2400" kern="1200" dirty="0" smtClean="0"/>
            <a:t>Nihai testin oluşturulması</a:t>
          </a:r>
          <a:endParaRPr lang="tr-TR" sz="2400" kern="1200" dirty="0"/>
        </a:p>
      </dsp:txBody>
      <dsp:txXfrm>
        <a:off x="2575043" y="1524156"/>
        <a:ext cx="5171933" cy="5317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C609A-092C-4E97-85C4-A95E4416B408}" type="datetimeFigureOut">
              <a:rPr lang="tr-TR" smtClean="0"/>
              <a:t>19.09.2024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81360-931A-487C-AFFB-6565ABF7E102}" type="slidenum">
              <a:rPr lang="tr-TR" smtClean="0"/>
              <a:t>‹#›</a:t>
            </a:fld>
            <a:endParaRPr lang="tr-TR"/>
          </a:p>
        </p:txBody>
      </p:sp>
    </p:spTree>
    <p:extLst>
      <p:ext uri="{BB962C8B-B14F-4D97-AF65-F5344CB8AC3E}">
        <p14:creationId xmlns:p14="http://schemas.microsoft.com/office/powerpoint/2010/main" val="3807823538"/>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FD8F8D7-D5A8-4D73-954B-DB1949BD19CA}" type="slidenum">
              <a:rPr lang="tr-TR" smtClean="0">
                <a:solidFill>
                  <a:prstClr val="black"/>
                </a:solidFill>
              </a:rPr>
              <a:pPr/>
              <a:t>2</a:t>
            </a:fld>
            <a:endParaRPr lang="tr-TR">
              <a:solidFill>
                <a:prstClr val="black"/>
              </a:solidFill>
            </a:endParaRPr>
          </a:p>
        </p:txBody>
      </p:sp>
    </p:spTree>
    <p:extLst>
      <p:ext uri="{BB962C8B-B14F-4D97-AF65-F5344CB8AC3E}">
        <p14:creationId xmlns:p14="http://schemas.microsoft.com/office/powerpoint/2010/main" val="365156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60" y="2514601"/>
            <a:ext cx="8915399" cy="2262781"/>
          </a:xfrm>
        </p:spPr>
        <p:txBody>
          <a:bodyPr anchor="b">
            <a:normAutofit/>
          </a:bodyPr>
          <a:lstStyle>
            <a:lvl1pPr>
              <a:defRPr sz="55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7554"/>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3" y="4323985"/>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7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69325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84669257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228876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3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54" y="477338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85" y="6683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392228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40963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0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0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782220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9647699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0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5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8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539562035"/>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0859770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0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5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95" y="234162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28381746"/>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6618981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96689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7"/>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9299792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472787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860006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584758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2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48" y="477337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78" y="6682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21893465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199198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9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9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932019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36"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3462271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32"/>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59"/>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112997064"/>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7495822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84"/>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29"/>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81" y="2341604"/>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6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8256209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36683614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638049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392487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489048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73558766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0075416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03"/>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33" y="4773353"/>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64" y="66804"/>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409903937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988497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70"/>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69"/>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6543567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21"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65239668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7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2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4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39289868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7"/>
            <a:ext cx="609600" cy="584776"/>
          </a:xfrm>
          <a:prstGeom prst="rect">
            <a:avLst/>
          </a:prstGeom>
        </p:spPr>
        <p:txBody>
          <a:bodyPr vert="horz" lIns="91438" tIns="45719" rIns="91438" bIns="45719"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65438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325740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7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1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73" y="234159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5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017155417"/>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396197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4173033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4973090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9330576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18805031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9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25" y="477334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56" y="6679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81255068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7432156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5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5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932647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76909224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13"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41090786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06"/>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33"/>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2517604929"/>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182187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58"/>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03"/>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63" y="2341578"/>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4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86933868"/>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40878066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3912452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21975489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79206793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35981582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77"/>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16" y="4773327"/>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46" y="66778"/>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579567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35216062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1882260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44"/>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43"/>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97440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04"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2695117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84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9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1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680553694"/>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583087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84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8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53" y="234156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33"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821831215"/>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98840234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0316887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3159640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45049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929" y="627580"/>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580"/>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8405354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58170957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56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05" y="477331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36" y="6676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38525760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228816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72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72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347285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93"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4592455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78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32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5955"/>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4074998197"/>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793020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78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525"/>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211" y="234150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09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451695203"/>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5924441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170579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72091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462788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74016240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26219758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49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364" y="477324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094" y="6670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3642539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8749812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666"/>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665"/>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2680620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65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1630356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910080" y="359897"/>
            <a:ext cx="987552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910080" y="1850064"/>
            <a:ext cx="9875520" cy="1752600"/>
          </a:xfrm>
        </p:spPr>
        <p:txBody>
          <a:bodyPr tIns="0"/>
          <a:lstStyle>
            <a:lvl1pPr marL="27430" indent="0" algn="l">
              <a:buNone/>
              <a:defRPr sz="2700">
                <a:solidFill>
                  <a:schemeClr val="tx2">
                    <a:shade val="30000"/>
                    <a:satMod val="150000"/>
                  </a:schemeClr>
                </a:solidFill>
              </a:defRPr>
            </a:lvl1pPr>
            <a:lvl2pPr marL="457178" indent="0" algn="ctr">
              <a:buNone/>
            </a:lvl2pPr>
            <a:lvl3pPr marL="914354" indent="0" algn="ctr">
              <a:buNone/>
            </a:lvl3pPr>
            <a:lvl4pPr marL="1371532" indent="0" algn="ctr">
              <a:buNone/>
            </a:lvl4pPr>
            <a:lvl5pPr marL="1828709" indent="0" algn="ctr">
              <a:buNone/>
            </a:lvl5pPr>
            <a:lvl6pPr marL="2285886" indent="0" algn="ctr">
              <a:buNone/>
            </a:lvl6pPr>
            <a:lvl7pPr marL="2743062" indent="0" algn="ctr">
              <a:buNone/>
            </a:lvl7pPr>
            <a:lvl8pPr marL="3200240" indent="0" algn="ctr">
              <a:buNone/>
            </a:lvl8pPr>
            <a:lvl9pPr marL="3657418"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20" name="19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10" name="9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8" name="7 Oval"/>
          <p:cNvSpPr/>
          <p:nvPr/>
        </p:nvSpPr>
        <p:spPr>
          <a:xfrm>
            <a:off x="1228577" y="1413803"/>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354"/>
            <a:endParaRPr lang="en-US" sz="1900">
              <a:solidFill>
                <a:prstClr val="black"/>
              </a:solidFill>
              <a:sym typeface="Arial"/>
            </a:endParaRPr>
          </a:p>
        </p:txBody>
      </p:sp>
      <p:sp>
        <p:nvSpPr>
          <p:cNvPr id="9" name="8 Oval"/>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354"/>
            <a:endParaRPr lang="en-US" sz="1900">
              <a:solidFill>
                <a:prstClr val="black"/>
              </a:solidFill>
              <a:sym typeface="Arial"/>
            </a:endParaRPr>
          </a:p>
        </p:txBody>
      </p:sp>
    </p:spTree>
    <p:extLst>
      <p:ext uri="{BB962C8B-B14F-4D97-AF65-F5344CB8AC3E}">
        <p14:creationId xmlns:p14="http://schemas.microsoft.com/office/powerpoint/2010/main" val="946711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965915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283"/>
            <a:ext cx="8911687" cy="1280891"/>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7"/>
            <a:ext cx="8915400" cy="377762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62058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3043853" y="-53"/>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2" name="1 Başlık"/>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900">
                <a:solidFill>
                  <a:schemeClr val="tx1">
                    <a:tint val="75000"/>
                  </a:schemeClr>
                </a:solidFill>
              </a:defRPr>
            </a:lvl2pPr>
            <a:lvl3pPr>
              <a:buNone/>
              <a:defRPr sz="16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10" name="9 Dikdörtgen"/>
          <p:cNvSpPr/>
          <p:nvPr/>
        </p:nvSpPr>
        <p:spPr bwMode="invGray">
          <a:xfrm>
            <a:off x="3048000" y="5"/>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8" name="7 Oval"/>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354"/>
            <a:endParaRPr lang="en-US" sz="1900">
              <a:solidFill>
                <a:prstClr val="black"/>
              </a:solidFill>
              <a:sym typeface="Arial"/>
            </a:endParaRPr>
          </a:p>
        </p:txBody>
      </p:sp>
      <p:sp>
        <p:nvSpPr>
          <p:cNvPr id="9" name="8 Oval"/>
          <p:cNvSpPr/>
          <p:nvPr/>
        </p:nvSpPr>
        <p:spPr>
          <a:xfrm>
            <a:off x="3210752" y="2745871"/>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1436" tIns="45718" rIns="91436" bIns="45718" anchor="ctr"/>
          <a:lstStyle/>
          <a:p>
            <a:pPr algn="ctr" defTabSz="914354"/>
            <a:endParaRPr lang="en-US" sz="1900">
              <a:solidFill>
                <a:prstClr val="black"/>
              </a:solidFill>
              <a:sym typeface="Arial"/>
            </a:endParaRPr>
          </a:p>
        </p:txBody>
      </p:sp>
    </p:spTree>
    <p:extLst>
      <p:ext uri="{BB962C8B-B14F-4D97-AF65-F5344CB8AC3E}">
        <p14:creationId xmlns:p14="http://schemas.microsoft.com/office/powerpoint/2010/main" val="330680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900"/>
            </a:lvl4pPr>
            <a:lvl5pPr>
              <a:defRPr sz="19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14719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328279"/>
            <a:ext cx="5364480" cy="640080"/>
          </a:xfrm>
          <a:solidFill>
            <a:schemeClr val="bg1"/>
          </a:solidFill>
          <a:ln w="10795">
            <a:solidFill>
              <a:schemeClr val="bg1"/>
            </a:solidFill>
            <a:miter lim="800000"/>
          </a:ln>
        </p:spPr>
        <p:txBody>
          <a:bodyPr anchor="ctr"/>
          <a:lstStyle>
            <a:lvl1pPr marL="64005" indent="0" algn="l">
              <a:lnSpc>
                <a:spcPct val="100000"/>
              </a:lnSpc>
              <a:spcBef>
                <a:spcPts val="100"/>
              </a:spcBef>
              <a:buNone/>
              <a:defRPr sz="1900" b="0">
                <a:solidFill>
                  <a:schemeClr val="tx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64005" indent="0" algn="l">
              <a:lnSpc>
                <a:spcPct val="100000"/>
              </a:lnSpc>
              <a:spcBef>
                <a:spcPts val="100"/>
              </a:spcBef>
              <a:buNone/>
              <a:defRPr sz="1900" b="0">
                <a:solidFill>
                  <a:schemeClr val="tx1"/>
                </a:solidFill>
              </a:defRPr>
            </a:lvl1pPr>
            <a:lvl2pPr>
              <a:buNone/>
              <a:defRPr sz="2000" b="1"/>
            </a:lvl2pPr>
            <a:lvl3pPr>
              <a:buNone/>
              <a:defRPr sz="19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969336"/>
            <a:ext cx="5364480" cy="4114800"/>
          </a:xfrm>
          <a:ln w="10795">
            <a:solidFill>
              <a:schemeClr val="bg1"/>
            </a:solidFill>
            <a:prstDash val="dash"/>
            <a:miter lim="800000"/>
          </a:ln>
        </p:spPr>
        <p:txBody>
          <a:bodyPr/>
          <a:lstStyle>
            <a:lvl1pPr marL="393173" indent="-274306">
              <a:lnSpc>
                <a:spcPct val="100000"/>
              </a:lnSpc>
              <a:spcBef>
                <a:spcPts val="700"/>
              </a:spcBef>
              <a:defRPr sz="2400"/>
            </a:lvl1pPr>
            <a:lvl2pPr>
              <a:lnSpc>
                <a:spcPct val="100000"/>
              </a:lnSpc>
              <a:spcBef>
                <a:spcPts val="700"/>
              </a:spcBef>
              <a:defRPr sz="2000"/>
            </a:lvl2pPr>
            <a:lvl3pPr>
              <a:lnSpc>
                <a:spcPct val="100000"/>
              </a:lnSpc>
              <a:spcBef>
                <a:spcPts val="700"/>
              </a:spcBef>
              <a:defRPr sz="19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217920" y="969336"/>
            <a:ext cx="5364480" cy="4114800"/>
          </a:xfrm>
          <a:ln w="10795">
            <a:solidFill>
              <a:schemeClr val="bg1"/>
            </a:solidFill>
            <a:prstDash val="dash"/>
            <a:miter lim="800000"/>
          </a:ln>
        </p:spPr>
        <p:txBody>
          <a:bodyPr/>
          <a:lstStyle>
            <a:lvl1pPr marL="393173" indent="-274306">
              <a:lnSpc>
                <a:spcPct val="100000"/>
              </a:lnSpc>
              <a:spcBef>
                <a:spcPts val="700"/>
              </a:spcBef>
              <a:defRPr sz="2400"/>
            </a:lvl1pPr>
            <a:lvl2pPr>
              <a:lnSpc>
                <a:spcPct val="100000"/>
              </a:lnSpc>
              <a:spcBef>
                <a:spcPts val="700"/>
              </a:spcBef>
              <a:defRPr sz="2000"/>
            </a:lvl2pPr>
            <a:lvl3pPr>
              <a:lnSpc>
                <a:spcPct val="100000"/>
              </a:lnSpc>
              <a:spcBef>
                <a:spcPts val="700"/>
              </a:spcBef>
              <a:defRPr sz="19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8" name="7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9" name="8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652926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914144" y="274320"/>
            <a:ext cx="999744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4" name="3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5" name="4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5759562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2" name="1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3" name="2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4" name="3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6" name="5 Dikdörtgen"/>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Tree>
    <p:extLst>
      <p:ext uri="{BB962C8B-B14F-4D97-AF65-F5344CB8AC3E}">
        <p14:creationId xmlns:p14="http://schemas.microsoft.com/office/powerpoint/2010/main" val="3785403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16951"/>
            <a:ext cx="5080000" cy="1162051"/>
          </a:xfrm>
          <a:ln>
            <a:noFill/>
          </a:ln>
        </p:spPr>
        <p:txBody>
          <a:bodyPr anchor="b"/>
          <a:lstStyle>
            <a:lvl1pPr algn="l">
              <a:lnSpc>
                <a:spcPts val="2000"/>
              </a:lnSpc>
              <a:buNone/>
              <a:defRPr sz="23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09600" y="1406966"/>
            <a:ext cx="5080000" cy="698500"/>
          </a:xfrm>
        </p:spPr>
        <p:txBody>
          <a:bodyPr/>
          <a:lstStyle>
            <a:lvl1pPr marL="45718" indent="0">
              <a:lnSpc>
                <a:spcPct val="100000"/>
              </a:lnSpc>
              <a:spcBef>
                <a:spcPts val="0"/>
              </a:spcBef>
              <a:buNone/>
              <a:defRPr sz="1500"/>
            </a:lvl1pPr>
            <a:lvl2pPr>
              <a:buNone/>
              <a:defRPr sz="1200"/>
            </a:lvl2pPr>
            <a:lvl3pPr>
              <a:buNone/>
              <a:defRPr sz="11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09600" y="2133604"/>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597423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6" name="5 Altbilgi Yer Tutucusu"/>
          <p:cNvSpPr>
            <a:spLocks noGrp="1"/>
          </p:cNvSpPr>
          <p:nvPr>
            <p:ph type="ftr" sz="quarter" idx="11"/>
          </p:nvPr>
        </p:nvSpPr>
        <p:spPr/>
        <p:txBody>
          <a:bodyPr/>
          <a:lstStyle/>
          <a:p>
            <a:endParaRPr lang="en-US">
              <a:solidFill>
                <a:srgbClr val="E7DEC9">
                  <a:shade val="50000"/>
                  <a:satMod val="200000"/>
                </a:srgbClr>
              </a:solidFill>
            </a:endParaRPr>
          </a:p>
        </p:txBody>
      </p:sp>
      <p:sp>
        <p:nvSpPr>
          <p:cNvPr id="7" name="6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
        <p:nvSpPr>
          <p:cNvPr id="8" name="7 Dikdörtgen"/>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36" tIns="274306" rIns="91436" bIns="45718" rtlCol="0" anchor="t">
            <a:normAutofit/>
          </a:bodyPr>
          <a:lstStyle/>
          <a:p>
            <a:pPr indent="-283450" defTabSz="914354">
              <a:lnSpc>
                <a:spcPts val="3000"/>
              </a:lnSpc>
              <a:spcBef>
                <a:spcPts val="600"/>
              </a:spcBef>
              <a:buClr>
                <a:srgbClr val="3891A7"/>
              </a:buClr>
              <a:buSzPct val="80000"/>
              <a:buFont typeface="Wingdings 2"/>
              <a:buNone/>
            </a:pPr>
            <a:endParaRPr lang="en-US" sz="3200">
              <a:solidFill>
                <a:prstClr val="black"/>
              </a:solidFill>
              <a:cs typeface="Arial"/>
              <a:sym typeface="Arial"/>
            </a:endParaRPr>
          </a:p>
        </p:txBody>
      </p:sp>
      <p:sp>
        <p:nvSpPr>
          <p:cNvPr id="3" name="2 Resim Yer Tutucusu"/>
          <p:cNvSpPr>
            <a:spLocks noGrp="1"/>
          </p:cNvSpPr>
          <p:nvPr>
            <p:ph type="pic" idx="1"/>
          </p:nvPr>
        </p:nvSpPr>
        <p:spPr>
          <a:xfrm>
            <a:off x="1117600" y="1143182"/>
            <a:ext cx="5892800" cy="3514531"/>
          </a:xfrm>
          <a:prstGeom prst="roundRect">
            <a:avLst>
              <a:gd name="adj" fmla="val 783"/>
            </a:avLst>
          </a:prstGeom>
          <a:solidFill>
            <a:schemeClr val="bg2"/>
          </a:solidFill>
          <a:ln w="127000">
            <a:noFill/>
            <a:miter lim="800000"/>
          </a:ln>
          <a:effectLst/>
        </p:spPr>
        <p:txBody>
          <a:bodyPr lIns="91436" tIns="274306" anchor="t"/>
          <a:lstStyle>
            <a:lvl1pPr marL="0" indent="0" algn="l" eaLnBrk="1" latinLnBrk="0" hangingPunct="1">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528967" y="954517"/>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10" name="9 Akış Çizelgesi: İşlem"/>
          <p:cNvSpPr/>
          <p:nvPr/>
        </p:nvSpPr>
        <p:spPr>
          <a:xfrm rot="2103354" flipH="1">
            <a:off x="6671556" y="936790"/>
            <a:ext cx="865632"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dirty="0">
              <a:solidFill>
                <a:prstClr val="white"/>
              </a:solidFill>
              <a:sym typeface="Arial"/>
            </a:endParaRPr>
          </a:p>
        </p:txBody>
      </p:sp>
      <p:sp>
        <p:nvSpPr>
          <p:cNvPr id="4" name="3 Metin Yer Tutucusu"/>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500">
                <a:solidFill>
                  <a:srgbClr val="777777"/>
                </a:solidFill>
              </a:defRPr>
            </a:lvl1pPr>
            <a:lvl2pPr>
              <a:defRPr sz="1200"/>
            </a:lvl2pPr>
            <a:lvl3pPr>
              <a:defRPr sz="1100"/>
            </a:lvl3pPr>
            <a:lvl4pPr>
              <a:defRPr sz="900"/>
            </a:lvl4pPr>
            <a:lvl5pPr>
              <a:defRPr sz="900"/>
            </a:lvl5pPr>
            <a:extLst/>
          </a:lstStyle>
          <a:p>
            <a:pPr lvl="0" eaLnBrk="1" latinLnBrk="0" hangingPunct="1"/>
            <a:r>
              <a:rPr kumimoji="0" lang="tr-TR" smtClean="0"/>
              <a:t>Asıl metin stillerini düzenlemek için tıklatın</a:t>
            </a:r>
          </a:p>
        </p:txBody>
      </p:sp>
    </p:spTree>
    <p:extLst>
      <p:ext uri="{BB962C8B-B14F-4D97-AF65-F5344CB8AC3E}">
        <p14:creationId xmlns:p14="http://schemas.microsoft.com/office/powerpoint/2010/main" val="286787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873215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44000" y="274818"/>
            <a:ext cx="2438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524000" y="274818"/>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05AFE84-39A3-4F5E-88DE-750DAA24FC89}" type="datetimeFigureOut">
              <a:rPr lang="tr-TR" smtClean="0">
                <a:solidFill>
                  <a:srgbClr val="E7DEC9">
                    <a:shade val="50000"/>
                    <a:satMod val="200000"/>
                  </a:srgbClr>
                </a:solidFill>
              </a:rPr>
              <a:pPr/>
              <a:t>19.09.2024</a:t>
            </a:fld>
            <a:endParaRPr lang="tr-TR">
              <a:solidFill>
                <a:srgbClr val="E7DEC9">
                  <a:shade val="50000"/>
                  <a:satMod val="200000"/>
                </a:srgbClr>
              </a:solidFill>
            </a:endParaRPr>
          </a:p>
        </p:txBody>
      </p:sp>
      <p:sp>
        <p:nvSpPr>
          <p:cNvPr id="5" name="4 Altbilgi Yer Tutucusu"/>
          <p:cNvSpPr>
            <a:spLocks noGrp="1"/>
          </p:cNvSpPr>
          <p:nvPr>
            <p:ph type="ftr" sz="quarter" idx="11"/>
          </p:nvPr>
        </p:nvSpPr>
        <p:spPr/>
        <p:txBody>
          <a:bodyPr/>
          <a:lstStyle/>
          <a:p>
            <a:endParaRPr lang="tr-TR">
              <a:solidFill>
                <a:srgbClr val="E7DEC9">
                  <a:shade val="50000"/>
                  <a:satMod val="200000"/>
                </a:srgbClr>
              </a:solidFill>
            </a:endParaRPr>
          </a:p>
        </p:txBody>
      </p:sp>
      <p:sp>
        <p:nvSpPr>
          <p:cNvPr id="6" name="5 Slayt Numarası Yer Tutucusu"/>
          <p:cNvSpPr>
            <a:spLocks noGrp="1"/>
          </p:cNvSpPr>
          <p:nvPr>
            <p:ph type="sldNum" sz="quarter" idx="12"/>
          </p:nvPr>
        </p:nvSpPr>
        <p:spPr/>
        <p:txBody>
          <a:bodyPr/>
          <a:lstStyle/>
          <a:p>
            <a:fld id="{C6114491-48EF-40C2-A995-F4D0BEFAB550}" type="slidenum">
              <a:rPr lang="tr-TR" smtClean="0">
                <a:solidFill>
                  <a:srgbClr val="E7DEC9">
                    <a:shade val="50000"/>
                    <a:satMod val="200000"/>
                  </a:srgbClr>
                </a:solidFill>
              </a:rPr>
              <a:pPr/>
              <a:t>‹#›</a:t>
            </a:fld>
            <a:endParaRPr lang="tr-TR">
              <a:solidFill>
                <a:srgbClr val="E7DEC9">
                  <a:shade val="50000"/>
                  <a:satMod val="200000"/>
                </a:srgbClr>
              </a:solidFill>
            </a:endParaRPr>
          </a:p>
        </p:txBody>
      </p:sp>
    </p:spTree>
    <p:extLst>
      <p:ext uri="{BB962C8B-B14F-4D97-AF65-F5344CB8AC3E}">
        <p14:creationId xmlns:p14="http://schemas.microsoft.com/office/powerpoint/2010/main" val="3921370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2130650"/>
            <a:ext cx="103632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60578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60" y="2058751"/>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t>19.09.2024</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809738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90629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7125"/>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12055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28889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51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51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39672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84520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95182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3"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27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8223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47810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7347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63"/>
            <a:ext cx="27432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09600" y="274863"/>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7B3295-D26B-4DB3-89E5-F67715948BEC}" type="datetimeFigureOut">
              <a:rPr lang="tr-TR" smtClean="0">
                <a:solidFill>
                  <a:prstClr val="black">
                    <a:tint val="75000"/>
                  </a:prstClr>
                </a:solidFill>
              </a:rPr>
              <a:pPr/>
              <a:t>19.09.2024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7B828D33-40A9-4213-ACFC-A365DD52B281}"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12991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7"/>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8"/>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4940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60" y="2514601"/>
            <a:ext cx="8915399" cy="2262781"/>
          </a:xfrm>
        </p:spPr>
        <p:txBody>
          <a:bodyPr anchor="b">
            <a:normAutofit/>
          </a:bodyPr>
          <a:lstStyle>
            <a:lvl1pPr>
              <a:defRPr sz="5500"/>
            </a:lvl1pPr>
          </a:lstStyle>
          <a:p>
            <a:r>
              <a:rPr lang="tr-TR"/>
              <a:t>Asıl başlık stilini düzenlemek için tıklayın</a:t>
            </a:r>
            <a:endParaRPr lang="en-US" dirty="0"/>
          </a:p>
        </p:txBody>
      </p:sp>
      <p:sp>
        <p:nvSpPr>
          <p:cNvPr id="3" name="Subtitle 2"/>
          <p:cNvSpPr>
            <a:spLocks noGrp="1"/>
          </p:cNvSpPr>
          <p:nvPr>
            <p:ph type="subTitle" idx="1"/>
          </p:nvPr>
        </p:nvSpPr>
        <p:spPr>
          <a:xfrm>
            <a:off x="2589260" y="4777554"/>
            <a:ext cx="8915399" cy="1126283"/>
          </a:xfrm>
        </p:spPr>
        <p:txBody>
          <a:bodyPr anchor="t"/>
          <a:lstStyle>
            <a:lvl1pPr marL="0" indent="0" algn="l">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7" name="Freeform 6"/>
          <p:cNvSpPr/>
          <p:nvPr/>
        </p:nvSpPr>
        <p:spPr bwMode="auto">
          <a:xfrm>
            <a:off x="3" y="4323985"/>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24" y="45297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77058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44" y="624283"/>
            <a:ext cx="8911687" cy="1280891"/>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2589212" y="2133607"/>
            <a:ext cx="8915400" cy="377762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910004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60" y="2058751"/>
            <a:ext cx="8915399" cy="146880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3530129"/>
            <a:ext cx="8915399" cy="860400"/>
          </a:xfrm>
        </p:spPr>
        <p:txBody>
          <a:bodyPr anchor="t"/>
          <a:lstStyle>
            <a:lvl1pPr marL="0" indent="0" algn="l">
              <a:buNone/>
              <a:defRPr sz="20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88073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2589212" y="2133607"/>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8"/>
            <a:ext cx="4313864" cy="3777623"/>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0"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04352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877"/>
            <a:ext cx="3992732"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746" y="1969649"/>
            <a:ext cx="3999001"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6177864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173306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41552324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330"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263"/>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330" y="1598614"/>
            <a:ext cx="3505199" cy="4262436"/>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4096528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774"/>
            <a:ext cx="8915400" cy="566739"/>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5139"/>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4549690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60" y="609600"/>
            <a:ext cx="8915399" cy="3117040"/>
          </a:xfrm>
        </p:spPr>
        <p:txBody>
          <a:bodyPr anchor="ctr">
            <a:normAutofit/>
          </a:bodyPr>
          <a:lstStyle>
            <a:lvl1pPr algn="l">
              <a:defRPr sz="48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95246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2939375" y="1972877"/>
            <a:ext cx="3992732"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2589212" y="2548967"/>
            <a:ext cx="4342893"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746" y="1969649"/>
            <a:ext cx="3999001" cy="576263"/>
          </a:xfrm>
        </p:spPr>
        <p:txBody>
          <a:bodyPr anchor="b">
            <a:noAutofit/>
          </a:bodyPr>
          <a:lstStyle>
            <a:lvl1pPr marL="0" indent="0">
              <a:buNone/>
              <a:defRPr sz="2400" b="0"/>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7166957" y="2545739"/>
            <a:ext cx="4338675" cy="335406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EE48BCB-90DC-46C7-B0B5-F65CC5454CA3}" type="datetimeFigureOut">
              <a:rPr lang="tr-TR" smtClean="0"/>
              <a:t>19.09.2024</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24" y="787785"/>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10285190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600">
                <a:solidFill>
                  <a:schemeClr val="tx1">
                    <a:lumMod val="50000"/>
                    <a:lumOff val="50000"/>
                  </a:schemeClr>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2589260" y="4354047"/>
            <a:ext cx="8915399" cy="1555864"/>
          </a:xfrm>
        </p:spPr>
        <p:txBody>
          <a:bodyPr anchor="ctr">
            <a:normAutofit/>
          </a:bodyPr>
          <a:lstStyle>
            <a:lvl1pPr marL="0" indent="0" algn="l">
              <a:buNone/>
              <a:defRPr sz="1900">
                <a:solidFill>
                  <a:schemeClr val="tx1">
                    <a:lumMod val="65000"/>
                    <a:lumOff val="3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3178178"/>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24" y="3244314"/>
            <a:ext cx="779767" cy="365125"/>
          </a:xfrm>
        </p:spPr>
        <p:txBody>
          <a:bodyPr/>
          <a:lstStyle/>
          <a:p>
            <a:fld id="{05F56C37-931A-46D2-B6E4-BD3F2349385D}" type="slidenum">
              <a:rPr lang="tr-TR" smtClean="0"/>
              <a:pPr/>
              <a:t>‹#›</a:t>
            </a:fld>
            <a:endParaRPr lang="tr-TR"/>
          </a:p>
        </p:txBody>
      </p:sp>
      <p:sp>
        <p:nvSpPr>
          <p:cNvPr id="14" name="TextBox 13"/>
          <p:cNvSpPr txBox="1"/>
          <p:nvPr/>
        </p:nvSpPr>
        <p:spPr>
          <a:xfrm>
            <a:off x="2467652" y="648005"/>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
        <p:nvSpPr>
          <p:cNvPr id="15" name="TextBox 14"/>
          <p:cNvSpPr txBox="1"/>
          <p:nvPr/>
        </p:nvSpPr>
        <p:spPr>
          <a:xfrm>
            <a:off x="11114852" y="2905307"/>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24450462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3"/>
            <a:ext cx="8915400" cy="2724845"/>
          </a:xfrm>
        </p:spPr>
        <p:txBody>
          <a:bodyPr anchor="b">
            <a:normAutofit/>
          </a:bodyPr>
          <a:lstStyle>
            <a:lvl1pPr algn="l">
              <a:defRPr sz="4800" b="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501896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96" y="609600"/>
            <a:ext cx="8393927" cy="2895600"/>
          </a:xfrm>
        </p:spPr>
        <p:txBody>
          <a:bodyPr anchor="ctr">
            <a:normAutofit/>
          </a:bodyPr>
          <a:lstStyle>
            <a:lvl1pPr algn="l">
              <a:defRPr sz="4800" b="0" cap="none"/>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11"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
        <p:nvSpPr>
          <p:cNvPr id="17" name="TextBox 16"/>
          <p:cNvSpPr txBox="1"/>
          <p:nvPr/>
        </p:nvSpPr>
        <p:spPr>
          <a:xfrm>
            <a:off x="2467652" y="648005"/>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
        <p:nvSpPr>
          <p:cNvPr id="18" name="TextBox 17"/>
          <p:cNvSpPr txBox="1"/>
          <p:nvPr/>
        </p:nvSpPr>
        <p:spPr>
          <a:xfrm>
            <a:off x="11114852" y="2905307"/>
            <a:ext cx="609600" cy="584776"/>
          </a:xfrm>
          <a:prstGeom prst="rect">
            <a:avLst/>
          </a:prstGeom>
        </p:spPr>
        <p:txBody>
          <a:bodyPr vert="horz" lIns="91438" tIns="45719" rIns="91438" bIns="45719" rtlCol="0" anchor="ctr">
            <a:noAutofit/>
          </a:bodyPr>
          <a:lstStyle/>
          <a:p>
            <a:r>
              <a:rPr lang="en-US" sz="8000" dirty="0">
                <a:ln w="3175" cmpd="sng">
                  <a:noFill/>
                </a:ln>
                <a:solidFill>
                  <a:srgbClr val="A53010"/>
                </a:solidFill>
                <a:latin typeface="Arial"/>
              </a:rPr>
              <a:t>”</a:t>
            </a:r>
          </a:p>
        </p:txBody>
      </p:sp>
    </p:spTree>
    <p:extLst>
      <p:ext uri="{BB962C8B-B14F-4D97-AF65-F5344CB8AC3E}">
        <p14:creationId xmlns:p14="http://schemas.microsoft.com/office/powerpoint/2010/main" val="12363240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60" y="627407"/>
            <a:ext cx="8915399" cy="2880020"/>
          </a:xfrm>
        </p:spPr>
        <p:txBody>
          <a:bodyPr anchor="ctr">
            <a:normAutofit/>
          </a:bodyPr>
          <a:lstStyle>
            <a:lvl1pPr algn="l">
              <a:defRPr sz="4800" b="0"/>
            </a:lvl1pPr>
          </a:lstStyle>
          <a:p>
            <a:r>
              <a:rPr lang="tr-TR"/>
              <a:t>Asıl başlık stilini düzenlemek için tıklayın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tr-TR"/>
              <a:t>Asıl metin stillerini düzenlemek için tıklayın</a:t>
            </a:r>
          </a:p>
        </p:txBody>
      </p:sp>
      <p:sp>
        <p:nvSpPr>
          <p:cNvPr id="4" name="Text Placeholder 3"/>
          <p:cNvSpPr>
            <a:spLocks noGrp="1"/>
          </p:cNvSpPr>
          <p:nvPr>
            <p:ph type="body" sz="half" idx="2"/>
          </p:nvPr>
        </p:nvSpPr>
        <p:spPr>
          <a:xfrm>
            <a:off x="2589213" y="5181775"/>
            <a:ext cx="8915400" cy="729623"/>
          </a:xfrm>
        </p:spPr>
        <p:txBody>
          <a:bodyPr vert="horz" lIns="91438" tIns="45719" rIns="91438" bIns="45719"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4261902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1214626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929" y="627580"/>
            <a:ext cx="2207601" cy="528381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2589212" y="627580"/>
            <a:ext cx="6477000" cy="528381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8"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5F56C37-931A-46D2-B6E4-BD3F2349385D}" type="slidenum">
              <a:rPr lang="tr-TR" smtClean="0"/>
              <a:pPr/>
              <a:t>‹#›</a:t>
            </a:fld>
            <a:endParaRPr lang="tr-TR"/>
          </a:p>
        </p:txBody>
      </p:sp>
    </p:spTree>
    <p:extLst>
      <p:ext uri="{BB962C8B-B14F-4D97-AF65-F5344CB8AC3E}">
        <p14:creationId xmlns:p14="http://schemas.microsoft.com/office/powerpoint/2010/main" val="23909547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7654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3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8"/>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105"/>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109045699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193514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30"/>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75"/>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50"/>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91"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7569946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EE48BCB-90DC-46C7-B0B5-F65CC5454CA3}" type="datetimeFigureOut">
              <a:rPr lang="tr-TR" smtClean="0"/>
              <a:t>19.09.2024</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0682902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2821819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7545310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29581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110813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818751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9"/>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64" y="4773399"/>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94" y="66850"/>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8218390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623729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16"/>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15"/>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177782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52"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21731407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2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10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63004800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48BCB-90DC-46C7-B0B5-F65CC5454CA3}" type="datetimeFigureOut">
              <a:rPr lang="tr-TR" smtClean="0"/>
              <a:t>19.09.2024</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22172509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28815867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2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7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4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9"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661472209"/>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429009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82325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944692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596478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818610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61" y="477339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92" y="6684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379387965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5704862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12"/>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11"/>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54130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330" y="446088"/>
            <a:ext cx="3505199" cy="976312"/>
          </a:xfrm>
        </p:spPr>
        <p:txBody>
          <a:bodyPr anchor="b"/>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6323012" y="446263"/>
            <a:ext cx="5181600" cy="5414963"/>
          </a:xfrm>
        </p:spPr>
        <p:txBody>
          <a:bodyPr anchor="ct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330" y="1598614"/>
            <a:ext cx="3505199" cy="4262436"/>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714379"/>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6954062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9"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684010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2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70"/>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97"/>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144333110"/>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065258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22"/>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67"/>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4" y="2341642"/>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6"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224939102"/>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82414217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42628546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16761630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451211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Dikdörtgen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useBgFill="1">
        <p:nvSpPr>
          <p:cNvPr id="9" name="Yuvarlatılmış Dikdörtgen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1219200" y="273050"/>
            <a:ext cx="103632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quarter" idx="1"/>
          </p:nvPr>
        </p:nvSpPr>
        <p:spPr>
          <a:xfrm>
            <a:off x="3962400" y="1600200"/>
            <a:ext cx="7620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7041535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Metin Yer Tutucusu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a:xfrm>
            <a:off x="1219200" y="6172200"/>
            <a:ext cx="5181600" cy="457200"/>
          </a:xfrm>
        </p:spPr>
        <p:txBody>
          <a:bodyPr/>
          <a:lstStyle/>
          <a:p>
            <a:endParaRPr lang="tr-TR">
              <a:solidFill>
                <a:srgbClr val="696464"/>
              </a:solidFill>
            </a:endParaRPr>
          </a:p>
        </p:txBody>
      </p:sp>
      <p:sp>
        <p:nvSpPr>
          <p:cNvPr id="7" name="Slayt Numarası Yer Tutucusu 6"/>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
        <p:nvSpPr>
          <p:cNvPr id="11" name="Dikdörtgen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2" name="Dikdörtgen 11"/>
          <p:cNvSpPr/>
          <p:nvPr/>
        </p:nvSpPr>
        <p:spPr>
          <a:xfrm>
            <a:off x="91347" y="4650641"/>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3" name="Dikdörtgen 12"/>
          <p:cNvSpPr/>
          <p:nvPr/>
        </p:nvSpPr>
        <p:spPr>
          <a:xfrm>
            <a:off x="91458" y="4773391"/>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3" name="Resim Yer Tutucusu 2"/>
          <p:cNvSpPr>
            <a:spLocks noGrp="1"/>
          </p:cNvSpPr>
          <p:nvPr>
            <p:ph type="pic" idx="1"/>
          </p:nvPr>
        </p:nvSpPr>
        <p:spPr>
          <a:xfrm>
            <a:off x="91189" y="66842"/>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extLst>
      <p:ext uri="{BB962C8B-B14F-4D97-AF65-F5344CB8AC3E}">
        <p14:creationId xmlns:p14="http://schemas.microsoft.com/office/powerpoint/2010/main" val="179173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774"/>
            <a:ext cx="8915400" cy="566739"/>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89212" y="635139"/>
            <a:ext cx="8915400" cy="3854971"/>
          </a:xfrm>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2589213" y="5367339"/>
            <a:ext cx="8915400" cy="493712"/>
          </a:xfrm>
        </p:spPr>
        <p:txBody>
          <a:bodyPr>
            <a:normAutofit/>
          </a:bodyPr>
          <a:lstStyle>
            <a:lvl1pPr marL="0" indent="0">
              <a:buNone/>
              <a:defRPr sz="12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EE48BCB-90DC-46C7-B0B5-F65CC5454CA3}" type="datetimeFigureOut">
              <a:rPr lang="tr-TR" smtClean="0"/>
              <a:t>19.09.2024</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8" y="4911900"/>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24" y="4983262"/>
            <a:ext cx="779767" cy="365125"/>
          </a:xfrm>
        </p:spPr>
        <p:txBody>
          <a:bodyPr/>
          <a:lstStyle/>
          <a:p>
            <a:fld id="{05F56C37-931A-46D2-B6E4-BD3F2349385D}" type="slidenum">
              <a:rPr lang="tr-TR" smtClean="0"/>
              <a:t>‹#›</a:t>
            </a:fld>
            <a:endParaRPr lang="tr-TR"/>
          </a:p>
        </p:txBody>
      </p:sp>
    </p:spTree>
    <p:extLst>
      <p:ext uri="{BB962C8B-B14F-4D97-AF65-F5344CB8AC3E}">
        <p14:creationId xmlns:p14="http://schemas.microsoft.com/office/powerpoint/2010/main" val="6585472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96128980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839200" y="274808"/>
            <a:ext cx="2682240" cy="5851525"/>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219200" y="274807"/>
            <a:ext cx="7416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4926651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cxnSp>
        <p:nvCxnSpPr>
          <p:cNvPr id="4" name="19 Düz Bağlayıcı"/>
          <p:cNvCxnSpPr/>
          <p:nvPr userDrawn="1"/>
        </p:nvCxnSpPr>
        <p:spPr>
          <a:xfrm>
            <a:off x="664746" y="1790700"/>
            <a:ext cx="9935633"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dirty="0"/>
          </a:p>
        </p:txBody>
      </p:sp>
      <p:sp>
        <p:nvSpPr>
          <p:cNvPr id="5" name="Date Placeholder 3"/>
          <p:cNvSpPr>
            <a:spLocks noGrp="1"/>
          </p:cNvSpPr>
          <p:nvPr>
            <p:ph type="dt" sz="half" idx="10"/>
          </p:nvPr>
        </p:nvSpPr>
        <p:spPr/>
        <p:txBody>
          <a:bodyPr/>
          <a:lstStyle>
            <a:lvl1pPr>
              <a:defRPr/>
            </a:lvl1pPr>
          </a:lstStyle>
          <a:p>
            <a:pPr>
              <a:defRPr/>
            </a:pPr>
            <a:fld id="{737F2C94-8949-4D4E-BC74-387F9B6CB26E}" type="datetimeFigureOut">
              <a:rPr lang="en-US">
                <a:solidFill>
                  <a:srgbClr val="696464"/>
                </a:solidFill>
              </a:rPr>
              <a:pPr>
                <a:defRPr/>
              </a:pPr>
              <a:t>9/19/2024</a:t>
            </a:fld>
            <a:endParaRPr lang="en-US">
              <a:solidFill>
                <a:srgbClr val="696464"/>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696464"/>
              </a:solidFill>
            </a:endParaRPr>
          </a:p>
        </p:txBody>
      </p:sp>
      <p:sp>
        <p:nvSpPr>
          <p:cNvPr id="7" name="Slide Number Placeholder 5"/>
          <p:cNvSpPr>
            <a:spLocks noGrp="1"/>
          </p:cNvSpPr>
          <p:nvPr>
            <p:ph type="sldNum" sz="quarter" idx="12"/>
          </p:nvPr>
        </p:nvSpPr>
        <p:spPr/>
        <p:txBody>
          <a:bodyPr/>
          <a:lstStyle>
            <a:lvl1pPr>
              <a:defRPr/>
            </a:lvl1pPr>
          </a:lstStyle>
          <a:p>
            <a:pPr>
              <a:defRPr/>
            </a:pPr>
            <a:fld id="{F2BF2F5D-4A3E-4C44-9CA7-E761DF9924AB}" type="slidenum">
              <a:rPr lang="en-US"/>
              <a:pPr>
                <a:defRPr/>
              </a:pPr>
              <a:t>‹#›</a:t>
            </a:fld>
            <a:endParaRPr lang="en-US"/>
          </a:p>
        </p:txBody>
      </p:sp>
    </p:spTree>
    <p:extLst>
      <p:ext uri="{BB962C8B-B14F-4D97-AF65-F5344CB8AC3E}">
        <p14:creationId xmlns:p14="http://schemas.microsoft.com/office/powerpoint/2010/main" val="411120746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Dikdörtgen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3" name="Yuvarlatılmış Dikdörtgen 12"/>
          <p:cNvSpPr/>
          <p:nvPr/>
        </p:nvSpPr>
        <p:spPr>
          <a:xfrm>
            <a:off x="87084" y="6991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Alt Başlık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17" name="Altbilgi Yer Tutucusu 16"/>
          <p:cNvSpPr>
            <a:spLocks noGrp="1"/>
          </p:cNvSpPr>
          <p:nvPr>
            <p:ph type="ftr" sz="quarter" idx="11"/>
          </p:nvPr>
        </p:nvSpPr>
        <p:spPr/>
        <p:txBody>
          <a:bodyPr/>
          <a:lstStyle/>
          <a:p>
            <a:endParaRPr lang="tr-TR">
              <a:solidFill>
                <a:srgbClr val="696464"/>
              </a:solidFill>
            </a:endParaRPr>
          </a:p>
        </p:txBody>
      </p:sp>
      <p:sp>
        <p:nvSpPr>
          <p:cNvPr id="29" name="Slayt Numarası Yer Tutucusu 28"/>
          <p:cNvSpPr>
            <a:spLocks noGrp="1"/>
          </p:cNvSpPr>
          <p:nvPr>
            <p:ph type="sldNum" sz="quarter" idx="12"/>
          </p:nvPr>
        </p:nvSpPr>
        <p:spPr/>
        <p:txBody>
          <a:bodyPr lIns="0" tIns="0" rIns="0" bIns="0">
            <a:noAutofit/>
          </a:bodyPr>
          <a:lstStyle>
            <a:lvl1pPr>
              <a:defRPr sz="1400">
                <a:solidFill>
                  <a:srgbClr val="FFFFFF"/>
                </a:solidFill>
              </a:defRPr>
            </a:lvl1pPr>
          </a:lstStyle>
          <a:p>
            <a:fld id="{A9230AE3-5138-443A-BF97-DB235EBC2069}" type="slidenum">
              <a:rPr lang="tr-TR" smtClean="0"/>
              <a:pPr/>
              <a:t>‹#›</a:t>
            </a:fld>
            <a:endParaRPr lang="tr-TR"/>
          </a:p>
        </p:txBody>
      </p:sp>
      <p:sp>
        <p:nvSpPr>
          <p:cNvPr id="7" name="Dikdörtgen 6"/>
          <p:cNvSpPr/>
          <p:nvPr/>
        </p:nvSpPr>
        <p:spPr>
          <a:xfrm>
            <a:off x="83911" y="144946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0" name="Dikdörtgen 9"/>
          <p:cNvSpPr/>
          <p:nvPr/>
        </p:nvSpPr>
        <p:spPr>
          <a:xfrm>
            <a:off x="83911"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11" name="Dikdörtgen 10"/>
          <p:cNvSpPr/>
          <p:nvPr/>
        </p:nvSpPr>
        <p:spPr>
          <a:xfrm>
            <a:off x="83911"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Başlık 7"/>
          <p:cNvSpPr>
            <a:spLocks noGrp="1"/>
          </p:cNvSpPr>
          <p:nvPr>
            <p:ph type="ctrTitle"/>
          </p:nvPr>
        </p:nvSpPr>
        <p:spPr>
          <a:xfrm>
            <a:off x="609600" y="1506091"/>
            <a:ext cx="109728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extLst>
      <p:ext uri="{BB962C8B-B14F-4D97-AF65-F5344CB8AC3E}">
        <p14:creationId xmlns:p14="http://schemas.microsoft.com/office/powerpoint/2010/main" val="3048810915"/>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p:txBody>
          <a:bodyPr/>
          <a:lstStyle/>
          <a:p>
            <a:endParaRPr lang="tr-TR">
              <a:solidFill>
                <a:srgbClr val="696464"/>
              </a:solidFill>
            </a:endParaRPr>
          </a:p>
        </p:txBody>
      </p:sp>
      <p:sp>
        <p:nvSpPr>
          <p:cNvPr id="6" name="Slayt Numarası Yer Tutucusu 5"/>
          <p:cNvSpPr>
            <a:spLocks noGrp="1"/>
          </p:cNvSpPr>
          <p:nvPr>
            <p:ph type="sldNum" sz="quarter" idx="12"/>
          </p:nvPr>
        </p:nvSpPr>
        <p:spPr/>
        <p:txBody>
          <a:bodyPr/>
          <a:lstStyle/>
          <a:p>
            <a:fld id="{A9230AE3-5138-443A-BF97-DB235EBC2069}" type="slidenum">
              <a:rPr lang="tr-TR" smtClean="0"/>
              <a:pPr/>
              <a:t>‹#›</a:t>
            </a:fld>
            <a:endParaRPr lang="tr-TR"/>
          </a:p>
        </p:txBody>
      </p:sp>
      <p:sp>
        <p:nvSpPr>
          <p:cNvPr id="8" name="İçerik Yer Tutucusu 7"/>
          <p:cNvSpPr>
            <a:spLocks noGrp="1"/>
          </p:cNvSpPr>
          <p:nvPr>
            <p:ph sz="quarter" idx="1"/>
          </p:nvPr>
        </p:nvSpPr>
        <p:spPr>
          <a:xfrm>
            <a:off x="1219200" y="1447800"/>
            <a:ext cx="103632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13952735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Dikdörtgen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10" name="Yuvarlatılmış Dikdörtgen 9"/>
          <p:cNvSpPr/>
          <p:nvPr/>
        </p:nvSpPr>
        <p:spPr>
          <a:xfrm>
            <a:off x="87084" y="6991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 name="Başlık 1"/>
          <p:cNvSpPr>
            <a:spLocks noGrp="1"/>
          </p:cNvSpPr>
          <p:nvPr>
            <p:ph type="title"/>
          </p:nvPr>
        </p:nvSpPr>
        <p:spPr>
          <a:xfrm>
            <a:off x="963084" y="952661"/>
            <a:ext cx="103632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5" name="Altbilgi Yer Tutucusu 4"/>
          <p:cNvSpPr>
            <a:spLocks noGrp="1"/>
          </p:cNvSpPr>
          <p:nvPr>
            <p:ph type="ftr" sz="quarter" idx="11"/>
          </p:nvPr>
        </p:nvSpPr>
        <p:spPr>
          <a:xfrm>
            <a:off x="1066800" y="6172200"/>
            <a:ext cx="5334000" cy="457200"/>
          </a:xfrm>
        </p:spPr>
        <p:txBody>
          <a:bodyPr/>
          <a:lstStyle/>
          <a:p>
            <a:endParaRPr lang="tr-TR">
              <a:solidFill>
                <a:srgbClr val="696464"/>
              </a:solidFill>
            </a:endParaRPr>
          </a:p>
        </p:txBody>
      </p:sp>
      <p:sp>
        <p:nvSpPr>
          <p:cNvPr id="7" name="Dikdörtgen 6"/>
          <p:cNvSpPr/>
          <p:nvPr/>
        </p:nvSpPr>
        <p:spPr>
          <a:xfrm flipV="1">
            <a:off x="92551"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8" name="Dikdörtgen 7"/>
          <p:cNvSpPr/>
          <p:nvPr/>
        </p:nvSpPr>
        <p:spPr>
          <a:xfrm>
            <a:off x="92302" y="234163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9" name="Dikdörtgen 8"/>
          <p:cNvSpPr/>
          <p:nvPr/>
        </p:nvSpPr>
        <p:spPr>
          <a:xfrm>
            <a:off x="91182"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6" name="Slayt Numarası Yer Tutucusu 5"/>
          <p:cNvSpPr>
            <a:spLocks noGrp="1"/>
          </p:cNvSpPr>
          <p:nvPr>
            <p:ph type="sldNum" sz="quarter" idx="12"/>
          </p:nvPr>
        </p:nvSpPr>
        <p:spPr>
          <a:xfrm>
            <a:off x="195072" y="6208776"/>
            <a:ext cx="609600" cy="457200"/>
          </a:xfrm>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339437205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6" name="Altbilgi Yer Tutucusu 5"/>
          <p:cNvSpPr>
            <a:spLocks noGrp="1"/>
          </p:cNvSpPr>
          <p:nvPr>
            <p:ph type="ftr" sz="quarter" idx="11"/>
          </p:nvPr>
        </p:nvSpPr>
        <p:spPr/>
        <p:txBody>
          <a:bodyPr/>
          <a:lstStyle/>
          <a:p>
            <a:endParaRPr lang="tr-TR">
              <a:solidFill>
                <a:srgbClr val="696464"/>
              </a:solidFill>
            </a:endParaRPr>
          </a:p>
        </p:txBody>
      </p:sp>
      <p:sp>
        <p:nvSpPr>
          <p:cNvPr id="7" name="Slayt Numarası Yer Tutucusu 6"/>
          <p:cNvSpPr>
            <a:spLocks noGrp="1"/>
          </p:cNvSpPr>
          <p:nvPr>
            <p:ph type="sldNum" sz="quarter" idx="12"/>
          </p:nvPr>
        </p:nvSpPr>
        <p:spPr/>
        <p:txBody>
          <a:bodyPr/>
          <a:lstStyle/>
          <a:p>
            <a:fld id="{A9230AE3-5138-443A-BF97-DB235EBC2069}" type="slidenum">
              <a:rPr lang="tr-TR" smtClean="0"/>
              <a:pPr/>
              <a:t>‹#›</a:t>
            </a:fld>
            <a:endParaRPr lang="tr-TR"/>
          </a:p>
        </p:txBody>
      </p:sp>
      <p:sp>
        <p:nvSpPr>
          <p:cNvPr id="9" name="İçerik Yer Tutucusu 8"/>
          <p:cNvSpPr>
            <a:spLocks noGrp="1"/>
          </p:cNvSpPr>
          <p:nvPr>
            <p:ph sz="quarter" idx="1"/>
          </p:nvPr>
        </p:nvSpPr>
        <p:spPr>
          <a:xfrm>
            <a:off x="12192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p:nvPr>
        </p:nvSpPr>
        <p:spPr>
          <a:xfrm>
            <a:off x="6578600" y="1447800"/>
            <a:ext cx="499872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312560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273050"/>
            <a:ext cx="10363200" cy="1143000"/>
          </a:xfrm>
        </p:spPr>
        <p:txBody>
          <a:bodyPr anchor="b" anchorCtr="0"/>
          <a:lstStyle>
            <a:lvl1pPr>
              <a:defRPr/>
            </a:lvl1pPr>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8" name="Altbilgi Yer Tutucusu 7"/>
          <p:cNvSpPr>
            <a:spLocks noGrp="1"/>
          </p:cNvSpPr>
          <p:nvPr>
            <p:ph type="ftr" sz="quarter" idx="11"/>
          </p:nvPr>
        </p:nvSpPr>
        <p:spPr/>
        <p:txBody>
          <a:bodyPr/>
          <a:lstStyle/>
          <a:p>
            <a:endParaRPr lang="tr-TR">
              <a:solidFill>
                <a:srgbClr val="696464"/>
              </a:solidFill>
            </a:endParaRPr>
          </a:p>
        </p:txBody>
      </p:sp>
      <p:sp>
        <p:nvSpPr>
          <p:cNvPr id="9" name="Slayt Numarası Yer Tutucusu 8"/>
          <p:cNvSpPr>
            <a:spLocks noGrp="1"/>
          </p:cNvSpPr>
          <p:nvPr>
            <p:ph type="sldNum" sz="quarter" idx="12"/>
          </p:nvPr>
        </p:nvSpPr>
        <p:spPr/>
        <p:txBody>
          <a:bodyPr/>
          <a:lstStyle/>
          <a:p>
            <a:fld id="{A9230AE3-5138-443A-BF97-DB235EBC2069}" type="slidenum">
              <a:rPr lang="tr-TR" smtClean="0"/>
              <a:pPr/>
              <a:t>‹#›</a:t>
            </a:fld>
            <a:endParaRPr lang="tr-TR"/>
          </a:p>
        </p:txBody>
      </p:sp>
      <p:sp>
        <p:nvSpPr>
          <p:cNvPr id="11" name="İçerik Yer Tutucusu 10"/>
          <p:cNvSpPr>
            <a:spLocks noGrp="1"/>
          </p:cNvSpPr>
          <p:nvPr>
            <p:ph sz="half" idx="2"/>
          </p:nvPr>
        </p:nvSpPr>
        <p:spPr>
          <a:xfrm>
            <a:off x="12192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half" idx="4"/>
          </p:nvPr>
        </p:nvSpPr>
        <p:spPr>
          <a:xfrm>
            <a:off x="6604000" y="2247900"/>
            <a:ext cx="49784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extLst>
      <p:ext uri="{BB962C8B-B14F-4D97-AF65-F5344CB8AC3E}">
        <p14:creationId xmlns:p14="http://schemas.microsoft.com/office/powerpoint/2010/main" val="6942456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4" name="Altbilgi Yer Tutucusu 3"/>
          <p:cNvSpPr>
            <a:spLocks noGrp="1"/>
          </p:cNvSpPr>
          <p:nvPr>
            <p:ph type="ftr" sz="quarter" idx="11"/>
          </p:nvPr>
        </p:nvSpPr>
        <p:spPr/>
        <p:txBody>
          <a:bodyPr/>
          <a:lstStyle/>
          <a:p>
            <a:endParaRPr lang="tr-TR">
              <a:solidFill>
                <a:srgbClr val="696464"/>
              </a:solidFill>
            </a:endParaRPr>
          </a:p>
        </p:txBody>
      </p:sp>
      <p:sp>
        <p:nvSpPr>
          <p:cNvPr id="5" name="Slayt Numarası Yer Tutucusu 4"/>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23205473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BF99B30-F875-46B1-8C48-B51749325003}" type="datetimeFigureOut">
              <a:rPr lang="tr-TR" smtClean="0">
                <a:solidFill>
                  <a:srgbClr val="696464"/>
                </a:solidFill>
              </a:rPr>
              <a:pPr/>
              <a:t>19.09.2024</a:t>
            </a:fld>
            <a:endParaRPr lang="tr-TR">
              <a:solidFill>
                <a:srgbClr val="696464"/>
              </a:solidFill>
            </a:endParaRPr>
          </a:p>
        </p:txBody>
      </p:sp>
      <p:sp>
        <p:nvSpPr>
          <p:cNvPr id="3" name="Altbilgi Yer Tutucusu 2"/>
          <p:cNvSpPr>
            <a:spLocks noGrp="1"/>
          </p:cNvSpPr>
          <p:nvPr>
            <p:ph type="ftr" sz="quarter" idx="11"/>
          </p:nvPr>
        </p:nvSpPr>
        <p:spPr/>
        <p:txBody>
          <a:bodyPr/>
          <a:lstStyle/>
          <a:p>
            <a:endParaRPr lang="tr-TR">
              <a:solidFill>
                <a:srgbClr val="696464"/>
              </a:solidFill>
            </a:endParaRPr>
          </a:p>
        </p:txBody>
      </p:sp>
      <p:sp>
        <p:nvSpPr>
          <p:cNvPr id="4" name="Slayt Numarası Yer Tutucusu 3"/>
          <p:cNvSpPr>
            <a:spLocks noGrp="1"/>
          </p:cNvSpPr>
          <p:nvPr>
            <p:ph type="sldNum" sz="quarter" idx="12"/>
          </p:nvPr>
        </p:nvSpPr>
        <p:spPr/>
        <p:txBody>
          <a:bodyPr/>
          <a:lstStyle/>
          <a:p>
            <a:fld id="{A9230AE3-5138-443A-BF97-DB235EBC2069}" type="slidenum">
              <a:rPr lang="tr-TR" smtClean="0"/>
              <a:pPr/>
              <a:t>‹#›</a:t>
            </a:fld>
            <a:endParaRPr lang="tr-TR"/>
          </a:p>
        </p:txBody>
      </p:sp>
    </p:spTree>
    <p:extLst>
      <p:ext uri="{BB962C8B-B14F-4D97-AF65-F5344CB8AC3E}">
        <p14:creationId xmlns:p14="http://schemas.microsoft.com/office/powerpoint/2010/main" val="4006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0.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1.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2.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3.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4.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5.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7.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8.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9.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283"/>
            <a:ext cx="8911687" cy="1280891"/>
          </a:xfrm>
          <a:prstGeom prst="rect">
            <a:avLst/>
          </a:prstGeom>
        </p:spPr>
        <p:txBody>
          <a:bodyPr vert="horz" lIns="91438" tIns="45719" rIns="91438" bIns="45719"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38" tIns="45719" rIns="91438" bIns="45719"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38" tIns="45719" rIns="91438" bIns="45719" rtlCol="0" anchor="ctr"/>
          <a:lstStyle>
            <a:lvl1pPr algn="r">
              <a:defRPr sz="900">
                <a:solidFill>
                  <a:schemeClr val="tx1">
                    <a:tint val="75000"/>
                  </a:schemeClr>
                </a:solidFill>
              </a:defRPr>
            </a:lvl1pPr>
          </a:lstStyle>
          <a:p>
            <a:fld id="{1EE48BCB-90DC-46C7-B0B5-F65CC5454CA3}" type="datetimeFigureOut">
              <a:rPr lang="tr-TR" smtClean="0"/>
              <a:t>19.09.2024</a:t>
            </a:fld>
            <a:endParaRPr lang="tr-TR"/>
          </a:p>
        </p:txBody>
      </p:sp>
      <p:sp>
        <p:nvSpPr>
          <p:cNvPr id="5" name="Footer Placeholder 4"/>
          <p:cNvSpPr>
            <a:spLocks noGrp="1"/>
          </p:cNvSpPr>
          <p:nvPr>
            <p:ph type="ftr" sz="quarter" idx="3"/>
          </p:nvPr>
        </p:nvSpPr>
        <p:spPr>
          <a:xfrm>
            <a:off x="2589316" y="6135982"/>
            <a:ext cx="7619999" cy="365125"/>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38" tIns="45719" rIns="91438" bIns="45719" rtlCol="0" anchor="ctr"/>
          <a:lstStyle>
            <a:lvl1pPr algn="r">
              <a:defRPr sz="2000">
                <a:solidFill>
                  <a:srgbClr val="FEFFFF"/>
                </a:solidFill>
              </a:defRPr>
            </a:lvl1pPr>
          </a:lstStyle>
          <a:p>
            <a:fld id="{05F56C37-931A-46D2-B6E4-BD3F2349385D}" type="slidenum">
              <a:rPr lang="tr-TR" smtClean="0"/>
              <a:t>‹#›</a:t>
            </a:fld>
            <a:endParaRPr lang="tr-TR"/>
          </a:p>
        </p:txBody>
      </p:sp>
    </p:spTree>
    <p:extLst>
      <p:ext uri="{BB962C8B-B14F-4D97-AF65-F5344CB8AC3E}">
        <p14:creationId xmlns:p14="http://schemas.microsoft.com/office/powerpoint/2010/main" val="30162732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870774241"/>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97680823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1626211097"/>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2081308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300442767"/>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 id="214748394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1087900" y="-815920"/>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8" name="7 Oval"/>
          <p:cNvSpPr/>
          <p:nvPr/>
        </p:nvSpPr>
        <p:spPr>
          <a:xfrm>
            <a:off x="225091" y="21111"/>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11" name="10 Halka"/>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12" name="11 Dikdörtgen"/>
          <p:cNvSpPr/>
          <p:nvPr/>
        </p:nvSpPr>
        <p:spPr>
          <a:xfrm>
            <a:off x="1350512" y="-53"/>
            <a:ext cx="10841503"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
        <p:nvSpPr>
          <p:cNvPr id="5" name="4 Başlık Yer Tutucusu"/>
          <p:cNvSpPr>
            <a:spLocks noGrp="1"/>
          </p:cNvSpPr>
          <p:nvPr>
            <p:ph type="title"/>
          </p:nvPr>
        </p:nvSpPr>
        <p:spPr>
          <a:xfrm>
            <a:off x="1914144" y="274639"/>
            <a:ext cx="9997440" cy="1143000"/>
          </a:xfrm>
          <a:prstGeom prst="rect">
            <a:avLst/>
          </a:prstGeom>
        </p:spPr>
        <p:txBody>
          <a:bodyPr lIns="91436" tIns="45718" rIns="91436" bIns="45718"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914144" y="1447800"/>
            <a:ext cx="9997440" cy="4800600"/>
          </a:xfrm>
          <a:prstGeom prst="rect">
            <a:avLst/>
          </a:prstGeom>
        </p:spPr>
        <p:txBody>
          <a:bodyPr lIns="91436" tIns="45718" rIns="91436" bIns="45718">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4775200" y="6305723"/>
            <a:ext cx="2844800" cy="476251"/>
          </a:xfrm>
          <a:prstGeom prst="rect">
            <a:avLst/>
          </a:prstGeom>
        </p:spPr>
        <p:txBody>
          <a:bodyPr lIns="91436" tIns="45718" rIns="91436" bIns="45718" anchor="b"/>
          <a:lstStyle>
            <a:lvl1pPr algn="r" eaLnBrk="1" latinLnBrk="0" hangingPunct="1">
              <a:defRPr kumimoji="0" sz="1200">
                <a:solidFill>
                  <a:schemeClr val="bg2">
                    <a:shade val="50000"/>
                    <a:satMod val="200000"/>
                  </a:schemeClr>
                </a:solidFill>
              </a:defRPr>
            </a:lvl1pPr>
            <a:extLst/>
          </a:lstStyle>
          <a:p>
            <a:pPr defTabSz="914354"/>
            <a:fld id="{505AFE84-39A3-4F5E-88DE-750DAA24FC89}" type="datetimeFigureOut">
              <a:rPr lang="tr-TR" smtClean="0">
                <a:solidFill>
                  <a:srgbClr val="E7DEC9">
                    <a:shade val="50000"/>
                    <a:satMod val="200000"/>
                  </a:srgbClr>
                </a:solidFill>
                <a:cs typeface="Arial"/>
                <a:sym typeface="Arial"/>
              </a:rPr>
              <a:pPr defTabSz="914354"/>
              <a:t>19.09.2024</a:t>
            </a:fld>
            <a:endParaRPr lang="tr-TR">
              <a:solidFill>
                <a:srgbClr val="E7DEC9">
                  <a:shade val="50000"/>
                  <a:satMod val="200000"/>
                </a:srgbClr>
              </a:solidFill>
              <a:cs typeface="Arial"/>
              <a:sym typeface="Arial"/>
            </a:endParaRPr>
          </a:p>
        </p:txBody>
      </p:sp>
      <p:sp>
        <p:nvSpPr>
          <p:cNvPr id="10" name="9 Altbilgi Yer Tutucusu"/>
          <p:cNvSpPr>
            <a:spLocks noGrp="1"/>
          </p:cNvSpPr>
          <p:nvPr>
            <p:ph type="ftr" sz="quarter" idx="3"/>
          </p:nvPr>
        </p:nvSpPr>
        <p:spPr>
          <a:xfrm>
            <a:off x="7620000" y="6305723"/>
            <a:ext cx="3860800" cy="476251"/>
          </a:xfrm>
          <a:prstGeom prst="rect">
            <a:avLst/>
          </a:prstGeom>
        </p:spPr>
        <p:txBody>
          <a:bodyPr lIns="91436" tIns="45718" rIns="91436" bIns="45718" anchor="b"/>
          <a:lstStyle>
            <a:lvl1pPr eaLnBrk="1" latinLnBrk="0" hangingPunct="1">
              <a:defRPr kumimoji="0" sz="1200">
                <a:solidFill>
                  <a:schemeClr val="bg2">
                    <a:shade val="50000"/>
                    <a:satMod val="200000"/>
                  </a:schemeClr>
                </a:solidFill>
                <a:effectLst/>
              </a:defRPr>
            </a:lvl1pPr>
            <a:extLst/>
          </a:lstStyle>
          <a:p>
            <a:pPr defTabSz="914354"/>
            <a:endParaRPr lang="tr-TR">
              <a:solidFill>
                <a:srgbClr val="E7DEC9">
                  <a:shade val="50000"/>
                  <a:satMod val="200000"/>
                </a:srgbClr>
              </a:solidFill>
              <a:cs typeface="Arial"/>
              <a:sym typeface="Arial"/>
            </a:endParaRPr>
          </a:p>
        </p:txBody>
      </p:sp>
      <p:sp>
        <p:nvSpPr>
          <p:cNvPr id="22" name="21 Slayt Numarası Yer Tutucusu"/>
          <p:cNvSpPr>
            <a:spLocks noGrp="1"/>
          </p:cNvSpPr>
          <p:nvPr>
            <p:ph type="sldNum" sz="quarter" idx="4"/>
          </p:nvPr>
        </p:nvSpPr>
        <p:spPr>
          <a:xfrm>
            <a:off x="11484864" y="6305723"/>
            <a:ext cx="609600" cy="476251"/>
          </a:xfrm>
          <a:prstGeom prst="rect">
            <a:avLst/>
          </a:prstGeom>
        </p:spPr>
        <p:txBody>
          <a:bodyPr lIns="91436" tIns="45718" rIns="91436" bIns="45718" anchor="b"/>
          <a:lstStyle>
            <a:lvl1pPr algn="ctr" eaLnBrk="1" latinLnBrk="0" hangingPunct="1">
              <a:defRPr kumimoji="0" sz="1200">
                <a:solidFill>
                  <a:schemeClr val="bg2">
                    <a:shade val="50000"/>
                    <a:satMod val="200000"/>
                  </a:schemeClr>
                </a:solidFill>
                <a:effectLst/>
              </a:defRPr>
            </a:lvl1pPr>
            <a:extLst/>
          </a:lstStyle>
          <a:p>
            <a:pPr defTabSz="914354"/>
            <a:fld id="{C6114491-48EF-40C2-A995-F4D0BEFAB550}" type="slidenum">
              <a:rPr lang="tr-TR" smtClean="0">
                <a:solidFill>
                  <a:srgbClr val="E7DEC9">
                    <a:shade val="50000"/>
                    <a:satMod val="200000"/>
                  </a:srgbClr>
                </a:solidFill>
                <a:cs typeface="Arial"/>
                <a:sym typeface="Arial"/>
              </a:rPr>
              <a:pPr defTabSz="914354"/>
              <a:t>‹#›</a:t>
            </a:fld>
            <a:endParaRPr lang="tr-TR">
              <a:solidFill>
                <a:srgbClr val="E7DEC9">
                  <a:shade val="50000"/>
                  <a:satMod val="200000"/>
                </a:srgbClr>
              </a:solidFill>
              <a:cs typeface="Arial"/>
              <a:sym typeface="Arial"/>
            </a:endParaRPr>
          </a:p>
        </p:txBody>
      </p:sp>
      <p:sp>
        <p:nvSpPr>
          <p:cNvPr id="15" name="14 Dikdörtgen"/>
          <p:cNvSpPr/>
          <p:nvPr/>
        </p:nvSpPr>
        <p:spPr bwMode="invGray">
          <a:xfrm>
            <a:off x="1353312" y="-53"/>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1436" tIns="45718" rIns="91436" bIns="45718" anchor="ctr"/>
          <a:lstStyle/>
          <a:p>
            <a:pPr algn="ctr" defTabSz="914354"/>
            <a:endParaRPr lang="en-US" sz="1900">
              <a:solidFill>
                <a:prstClr val="white"/>
              </a:solidFill>
              <a:sym typeface="Arial"/>
            </a:endParaRPr>
          </a:p>
        </p:txBody>
      </p:sp>
    </p:spTree>
    <p:extLst>
      <p:ext uri="{BB962C8B-B14F-4D97-AF65-F5344CB8AC3E}">
        <p14:creationId xmlns:p14="http://schemas.microsoft.com/office/powerpoint/2010/main" val="13273269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42" indent="-283450"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48" indent="-237733" algn="l" rtl="0" eaLnBrk="1" latinLnBrk="0" hangingPunct="1">
        <a:lnSpc>
          <a:spcPct val="100000"/>
        </a:lnSpc>
        <a:spcBef>
          <a:spcPts val="551"/>
        </a:spcBef>
        <a:buClr>
          <a:schemeClr val="accent1"/>
        </a:buClr>
        <a:buFont typeface="Verdana"/>
        <a:buChar char="◦"/>
        <a:defRPr kumimoji="0" sz="2800" kern="1200">
          <a:solidFill>
            <a:schemeClr val="tx1"/>
          </a:solidFill>
          <a:latin typeface="+mn-lt"/>
          <a:ea typeface="+mn-ea"/>
          <a:cs typeface="+mn-cs"/>
        </a:defRPr>
      </a:lvl2pPr>
      <a:lvl3pPr marL="886924" indent="-228589"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26" indent="-173728"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384" indent="-18287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685" indent="-18287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8986"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144"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445" indent="-18287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09600" y="635657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87B3295-D26B-4DB3-89E5-F67715948BEC}" type="datetimeFigureOut">
              <a:rPr lang="tr-TR" smtClean="0">
                <a:solidFill>
                  <a:prstClr val="black">
                    <a:tint val="75000"/>
                  </a:prstClr>
                </a:solidFill>
              </a:rPr>
              <a:pPr defTabSz="914400"/>
              <a:t>19.09.2024</a:t>
            </a:fld>
            <a:endParaRPr lang="tr-TR">
              <a:solidFill>
                <a:prstClr val="black">
                  <a:tint val="75000"/>
                </a:prstClr>
              </a:solidFill>
            </a:endParaRPr>
          </a:p>
        </p:txBody>
      </p:sp>
      <p:sp>
        <p:nvSpPr>
          <p:cNvPr id="5" name="Altbilgi Yer Tutucusu 4"/>
          <p:cNvSpPr>
            <a:spLocks noGrp="1"/>
          </p:cNvSpPr>
          <p:nvPr>
            <p:ph type="ftr" sz="quarter" idx="3"/>
          </p:nvPr>
        </p:nvSpPr>
        <p:spPr>
          <a:xfrm>
            <a:off x="4165600" y="635657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tr-TR">
              <a:solidFill>
                <a:prstClr val="black">
                  <a:tint val="75000"/>
                </a:prstClr>
              </a:solidFill>
            </a:endParaRPr>
          </a:p>
        </p:txBody>
      </p:sp>
      <p:sp>
        <p:nvSpPr>
          <p:cNvPr id="6" name="Slayt Numarası Yer Tutucusu 5"/>
          <p:cNvSpPr>
            <a:spLocks noGrp="1"/>
          </p:cNvSpPr>
          <p:nvPr>
            <p:ph type="sldNum" sz="quarter" idx="4"/>
          </p:nvPr>
        </p:nvSpPr>
        <p:spPr>
          <a:xfrm>
            <a:off x="8737600" y="635657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B828D33-40A9-4213-ACFC-A365DD52B281}" type="slidenum">
              <a:rPr lang="tr-TR" smtClean="0">
                <a:solidFill>
                  <a:prstClr val="black">
                    <a:tint val="75000"/>
                  </a:prstClr>
                </a:solidFill>
              </a:rPr>
              <a:pPr defTabSz="914400"/>
              <a:t>‹#›</a:t>
            </a:fld>
            <a:endParaRPr lang="tr-TR">
              <a:solidFill>
                <a:prstClr val="black">
                  <a:tint val="75000"/>
                </a:prstClr>
              </a:solidFill>
            </a:endParaRPr>
          </a:p>
        </p:txBody>
      </p:sp>
    </p:spTree>
    <p:extLst>
      <p:ext uri="{BB962C8B-B14F-4D97-AF65-F5344CB8AC3E}">
        <p14:creationId xmlns:p14="http://schemas.microsoft.com/office/powerpoint/2010/main" val="44179252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3" y="228601"/>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5"/>
            <a:ext cx="2356675"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44" y="624283"/>
            <a:ext cx="8911687" cy="1280891"/>
          </a:xfrm>
          <a:prstGeom prst="rect">
            <a:avLst/>
          </a:prstGeom>
        </p:spPr>
        <p:txBody>
          <a:bodyPr vert="horz" lIns="91438" tIns="45719" rIns="91438" bIns="45719"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38" tIns="45719" rIns="91438" bIns="45719"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3" y="6130438"/>
            <a:ext cx="1146283" cy="370396"/>
          </a:xfrm>
          <a:prstGeom prst="rect">
            <a:avLst/>
          </a:prstGeom>
        </p:spPr>
        <p:txBody>
          <a:bodyPr vert="horz" lIns="91438" tIns="45719" rIns="91438" bIns="45719" rtlCol="0" anchor="ctr"/>
          <a:lstStyle>
            <a:lvl1pPr algn="r">
              <a:defRPr sz="900">
                <a:solidFill>
                  <a:schemeClr val="tx1">
                    <a:tint val="75000"/>
                  </a:schemeClr>
                </a:solidFill>
              </a:defRPr>
            </a:lvl1pPr>
          </a:lstStyle>
          <a:p>
            <a:fld id="{1EE48BCB-90DC-46C7-B0B5-F65CC5454CA3}" type="datetimeFigureOut">
              <a:rPr lang="tr-TR" smtClean="0">
                <a:solidFill>
                  <a:prstClr val="black">
                    <a:tint val="75000"/>
                  </a:prstClr>
                </a:solidFill>
              </a:rPr>
              <a:pPr/>
              <a:t>19.09.2024</a:t>
            </a:fld>
            <a:endParaRPr lang="tr-TR">
              <a:solidFill>
                <a:prstClr val="black">
                  <a:tint val="75000"/>
                </a:prstClr>
              </a:solidFill>
            </a:endParaRPr>
          </a:p>
        </p:txBody>
      </p:sp>
      <p:sp>
        <p:nvSpPr>
          <p:cNvPr id="5" name="Footer Placeholder 4"/>
          <p:cNvSpPr>
            <a:spLocks noGrp="1"/>
          </p:cNvSpPr>
          <p:nvPr>
            <p:ph type="ftr" sz="quarter" idx="3"/>
          </p:nvPr>
        </p:nvSpPr>
        <p:spPr>
          <a:xfrm>
            <a:off x="2589316" y="6135982"/>
            <a:ext cx="7619999" cy="365125"/>
          </a:xfrm>
          <a:prstGeom prst="rect">
            <a:avLst/>
          </a:prstGeom>
        </p:spPr>
        <p:txBody>
          <a:bodyPr vert="horz" lIns="91438" tIns="45719" rIns="91438" bIns="45719" rtlCol="0" anchor="ctr"/>
          <a:lstStyle>
            <a:lvl1pPr algn="l">
              <a:defRPr sz="9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bwMode="gray">
          <a:xfrm>
            <a:off x="531824" y="787785"/>
            <a:ext cx="779767" cy="365125"/>
          </a:xfrm>
          <a:prstGeom prst="rect">
            <a:avLst/>
          </a:prstGeom>
        </p:spPr>
        <p:txBody>
          <a:bodyPr vert="horz" lIns="91438" tIns="45719" rIns="91438" bIns="45719" rtlCol="0" anchor="ctr"/>
          <a:lstStyle>
            <a:lvl1pPr algn="r">
              <a:defRPr sz="2000">
                <a:solidFill>
                  <a:srgbClr val="FEFFFF"/>
                </a:solidFill>
              </a:defRPr>
            </a:lvl1pPr>
          </a:lstStyle>
          <a:p>
            <a:fld id="{05F56C37-931A-46D2-B6E4-BD3F2349385D}" type="slidenum">
              <a:rPr lang="tr-TR" smtClean="0"/>
              <a:pPr/>
              <a:t>‹#›</a:t>
            </a:fld>
            <a:endParaRPr lang="tr-TR"/>
          </a:p>
        </p:txBody>
      </p:sp>
    </p:spTree>
    <p:extLst>
      <p:ext uri="{BB962C8B-B14F-4D97-AF65-F5344CB8AC3E}">
        <p14:creationId xmlns:p14="http://schemas.microsoft.com/office/powerpoint/2010/main" val="380462340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189"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accent1"/>
        </a:buClr>
        <a:buFont typeface="Wingdings 3" charset="2"/>
        <a:buChar char=""/>
        <a:defRPr sz="19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189" rtl="0" eaLnBrk="1" latinLnBrk="0" hangingPunct="1">
        <a:defRPr sz="1900" kern="1200">
          <a:solidFill>
            <a:schemeClr val="tx1"/>
          </a:solidFill>
          <a:latin typeface="+mn-lt"/>
          <a:ea typeface="+mn-ea"/>
          <a:cs typeface="+mn-cs"/>
        </a:defRPr>
      </a:lvl1pPr>
      <a:lvl2pPr marL="457189" algn="l" defTabSz="457189" rtl="0" eaLnBrk="1" latinLnBrk="0" hangingPunct="1">
        <a:defRPr sz="1900" kern="1200">
          <a:solidFill>
            <a:schemeClr val="tx1"/>
          </a:solidFill>
          <a:latin typeface="+mn-lt"/>
          <a:ea typeface="+mn-ea"/>
          <a:cs typeface="+mn-cs"/>
        </a:defRPr>
      </a:lvl2pPr>
      <a:lvl3pPr marL="914377" algn="l" defTabSz="457189" rtl="0" eaLnBrk="1" latinLnBrk="0" hangingPunct="1">
        <a:defRPr sz="1900" kern="1200">
          <a:solidFill>
            <a:schemeClr val="tx1"/>
          </a:solidFill>
          <a:latin typeface="+mn-lt"/>
          <a:ea typeface="+mn-ea"/>
          <a:cs typeface="+mn-cs"/>
        </a:defRPr>
      </a:lvl3pPr>
      <a:lvl4pPr marL="1371566" algn="l" defTabSz="457189" rtl="0" eaLnBrk="1" latinLnBrk="0" hangingPunct="1">
        <a:defRPr sz="1900" kern="1200">
          <a:solidFill>
            <a:schemeClr val="tx1"/>
          </a:solidFill>
          <a:latin typeface="+mn-lt"/>
          <a:ea typeface="+mn-ea"/>
          <a:cs typeface="+mn-cs"/>
        </a:defRPr>
      </a:lvl4pPr>
      <a:lvl5pPr marL="1828754" algn="l" defTabSz="457189" rtl="0" eaLnBrk="1" latinLnBrk="0" hangingPunct="1">
        <a:defRPr sz="1900" kern="1200">
          <a:solidFill>
            <a:schemeClr val="tx1"/>
          </a:solidFill>
          <a:latin typeface="+mn-lt"/>
          <a:ea typeface="+mn-ea"/>
          <a:cs typeface="+mn-cs"/>
        </a:defRPr>
      </a:lvl5pPr>
      <a:lvl6pPr marL="2285943" algn="l" defTabSz="457189" rtl="0" eaLnBrk="1" latinLnBrk="0" hangingPunct="1">
        <a:defRPr sz="1900" kern="1200">
          <a:solidFill>
            <a:schemeClr val="tx1"/>
          </a:solidFill>
          <a:latin typeface="+mn-lt"/>
          <a:ea typeface="+mn-ea"/>
          <a:cs typeface="+mn-cs"/>
        </a:defRPr>
      </a:lvl6pPr>
      <a:lvl7pPr marL="2743131" algn="l" defTabSz="457189" rtl="0" eaLnBrk="1" latinLnBrk="0" hangingPunct="1">
        <a:defRPr sz="1900" kern="1200">
          <a:solidFill>
            <a:schemeClr val="tx1"/>
          </a:solidFill>
          <a:latin typeface="+mn-lt"/>
          <a:ea typeface="+mn-ea"/>
          <a:cs typeface="+mn-cs"/>
        </a:defRPr>
      </a:lvl7pPr>
      <a:lvl8pPr marL="3200320" algn="l" defTabSz="457189" rtl="0" eaLnBrk="1" latinLnBrk="0" hangingPunct="1">
        <a:defRPr sz="1900" kern="1200">
          <a:solidFill>
            <a:schemeClr val="tx1"/>
          </a:solidFill>
          <a:latin typeface="+mn-lt"/>
          <a:ea typeface="+mn-ea"/>
          <a:cs typeface="+mn-cs"/>
        </a:defRPr>
      </a:lvl8pPr>
      <a:lvl9pPr marL="3657509" algn="l" defTabSz="457189"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428964848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3574113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2693434946"/>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3917773318"/>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ikdörtgen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sz="1800">
              <a:solidFill>
                <a:prstClr val="white"/>
              </a:solidFill>
            </a:endParaRPr>
          </a:p>
        </p:txBody>
      </p:sp>
      <p:sp useBgFill="1">
        <p:nvSpPr>
          <p:cNvPr id="8" name="Yuvarlatılmış Dikdörtgen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a:endParaRPr lang="en-US" sz="1800">
              <a:solidFill>
                <a:prstClr val="white"/>
              </a:solidFill>
            </a:endParaRPr>
          </a:p>
        </p:txBody>
      </p:sp>
      <p:sp>
        <p:nvSpPr>
          <p:cNvPr id="22" name="Başlık Yer Tutucusu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pPr defTabSz="914400"/>
            <a:fld id="{DBF99B30-F875-46B1-8C48-B51749325003}" type="datetimeFigureOut">
              <a:rPr lang="tr-TR" smtClean="0">
                <a:solidFill>
                  <a:srgbClr val="696464"/>
                </a:solidFill>
              </a:rPr>
              <a:pPr defTabSz="914400"/>
              <a:t>19.09.2024</a:t>
            </a:fld>
            <a:endParaRPr lang="tr-TR">
              <a:solidFill>
                <a:srgbClr val="696464"/>
              </a:solidFill>
            </a:endParaRPr>
          </a:p>
        </p:txBody>
      </p:sp>
      <p:sp>
        <p:nvSpPr>
          <p:cNvPr id="3" name="Altbilgi Yer Tutucusu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pPr defTabSz="914400"/>
            <a:endParaRPr lang="tr-TR">
              <a:solidFill>
                <a:srgbClr val="696464"/>
              </a:solidFill>
            </a:endParaRPr>
          </a:p>
        </p:txBody>
      </p:sp>
      <p:sp>
        <p:nvSpPr>
          <p:cNvPr id="23" name="Slayt Numarası Yer Tutucusu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a:fld id="{A9230AE3-5138-443A-BF97-DB235EBC2069}" type="slidenum">
              <a:rPr lang="tr-TR" smtClean="0"/>
              <a:pPr defTabSz="914400"/>
              <a:t>‹#›</a:t>
            </a:fld>
            <a:endParaRPr lang="tr-TR"/>
          </a:p>
        </p:txBody>
      </p:sp>
    </p:spTree>
    <p:extLst>
      <p:ext uri="{BB962C8B-B14F-4D97-AF65-F5344CB8AC3E}">
        <p14:creationId xmlns:p14="http://schemas.microsoft.com/office/powerpoint/2010/main" val="1265252360"/>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eg"/><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4.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2.png"/><Relationship Id="rId4" Type="http://schemas.openxmlformats.org/officeDocument/2006/relationships/slideLayout" Target="../slideLayouts/slideLayout12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130.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3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image" Target="../media/image13.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47.xml"/><Relationship Id="rId1" Type="http://schemas.openxmlformats.org/officeDocument/2006/relationships/vmlDrawing" Target="../drawings/vmlDrawing1.vml"/><Relationship Id="rId4" Type="http://schemas.openxmlformats.org/officeDocument/2006/relationships/image" Target="../media/image40.wmf"/></Relationships>
</file>

<file path=ppt/slides/_rels/slide5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47.xml"/></Relationships>
</file>

<file path=ppt/slides/_rels/slide5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7.xml"/></Relationships>
</file>

<file path=ppt/slides/_rels/slide55.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159.xml"/><Relationship Id="rId1" Type="http://schemas.openxmlformats.org/officeDocument/2006/relationships/vmlDrawing" Target="../drawings/vmlDrawing2.vml"/><Relationship Id="rId5" Type="http://schemas.openxmlformats.org/officeDocument/2006/relationships/image" Target="../media/image44.wmf"/><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Di&#287;er%20Dosyalar/DKAB%20&#304;lkokul%204.docx"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30.png"/><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367357-C6AF-4291-8EDF-FB2B01F67FAD}"/>
              </a:ext>
            </a:extLst>
          </p:cNvPr>
          <p:cNvSpPr>
            <a:spLocks noGrp="1"/>
          </p:cNvSpPr>
          <p:nvPr>
            <p:ph type="ctrTitle"/>
          </p:nvPr>
        </p:nvSpPr>
        <p:spPr>
          <a:xfrm>
            <a:off x="2302097" y="1755719"/>
            <a:ext cx="9254083" cy="4423193"/>
          </a:xfrm>
        </p:spPr>
        <p:txBody>
          <a:bodyPr anchor="ct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000" dirty="0" smtClean="0">
                <a:solidFill>
                  <a:schemeClr val="tx2"/>
                </a:solidFill>
              </a:rPr>
              <a:t/>
            </a:r>
            <a:br>
              <a:rPr lang="tr-TR" sz="6000" dirty="0" smtClean="0">
                <a:solidFill>
                  <a:schemeClr val="tx2"/>
                </a:solidFill>
              </a:rPr>
            </a:b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ÜNİTE 6 </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BAŞARI TESTİ </a:t>
            </a:r>
            <a: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GELİŞTİRME</a:t>
            </a:r>
            <a:br>
              <a:rPr lang="tr-T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a:r>
            <a:br>
              <a:rPr lang="tr-T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br>
            <a:r>
              <a:rPr lang="tr-TR"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Prof.Dr.Mevlüt</a:t>
            </a:r>
            <a:r>
              <a:rPr lang="tr-TR"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 KAYA</a:t>
            </a:r>
            <a:endParaRPr lang="tr-TR"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pic>
        <p:nvPicPr>
          <p:cNvPr id="3" name="Resim 2"/>
          <p:cNvPicPr>
            <a:picLocks noChangeAspect="1"/>
          </p:cNvPicPr>
          <p:nvPr/>
        </p:nvPicPr>
        <p:blipFill>
          <a:blip r:embed="rId2"/>
          <a:stretch>
            <a:fillRect/>
          </a:stretch>
        </p:blipFill>
        <p:spPr>
          <a:xfrm>
            <a:off x="361335" y="73743"/>
            <a:ext cx="4173472" cy="3539612"/>
          </a:xfrm>
          <a:prstGeom prst="rect">
            <a:avLst/>
          </a:prstGeom>
        </p:spPr>
      </p:pic>
      <p:sp>
        <p:nvSpPr>
          <p:cNvPr id="4" name="Dikdörtgen 3"/>
          <p:cNvSpPr/>
          <p:nvPr/>
        </p:nvSpPr>
        <p:spPr>
          <a:xfrm>
            <a:off x="3765070" y="260621"/>
            <a:ext cx="6096000" cy="1692771"/>
          </a:xfrm>
          <a:prstGeom prst="rect">
            <a:avLst/>
          </a:prstGeom>
        </p:spPr>
        <p:txBody>
          <a:bodyPr>
            <a:spAutoFit/>
          </a:bodyPr>
          <a:lstStyle/>
          <a:p>
            <a:pPr algn="ctr"/>
            <a:r>
              <a:rPr lang="tr-TR" sz="2600" b="1" dirty="0">
                <a:solidFill>
                  <a:schemeClr val="tx2"/>
                </a:solidFill>
              </a:rPr>
              <a:t>LÜTFEN TELEFONLARINIZI </a:t>
            </a:r>
            <a:br>
              <a:rPr lang="tr-TR" sz="2600" b="1" dirty="0">
                <a:solidFill>
                  <a:schemeClr val="tx2"/>
                </a:solidFill>
              </a:rPr>
            </a:br>
            <a:r>
              <a:rPr lang="tr-TR" sz="2600" b="1" dirty="0">
                <a:solidFill>
                  <a:schemeClr val="tx2"/>
                </a:solidFill>
              </a:rPr>
              <a:t>CEBİNİZE VEYA ÇANTANIZA KOYUNUZ!</a:t>
            </a:r>
            <a:r>
              <a:rPr lang="tr-TR" sz="2600" dirty="0">
                <a:solidFill>
                  <a:schemeClr val="tx2"/>
                </a:solidFill>
              </a:rPr>
              <a:t/>
            </a:r>
            <a:br>
              <a:rPr lang="tr-TR" sz="2600" dirty="0">
                <a:solidFill>
                  <a:schemeClr val="tx2"/>
                </a:solidFill>
              </a:rPr>
            </a:br>
            <a:endParaRPr lang="tr-TR" sz="2600" dirty="0"/>
          </a:p>
        </p:txBody>
      </p:sp>
    </p:spTree>
    <p:extLst>
      <p:ext uri="{BB962C8B-B14F-4D97-AF65-F5344CB8AC3E}">
        <p14:creationId xmlns:p14="http://schemas.microsoft.com/office/powerpoint/2010/main" val="759560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19536" y="0"/>
            <a:ext cx="9815264" cy="1143000"/>
          </a:xfrm>
        </p:spPr>
        <p:txBody>
          <a:bodyPr>
            <a:normAutofit/>
          </a:bodyPr>
          <a:lstStyle/>
          <a:p>
            <a:pPr algn="ctr"/>
            <a:r>
              <a:rPr lang="tr-TR" sz="2000" b="1" dirty="0" smtClean="0">
                <a:solidFill>
                  <a:schemeClr val="tx1"/>
                </a:solidFill>
              </a:rPr>
              <a:t>Belirtke Tablosu</a:t>
            </a:r>
            <a:br>
              <a:rPr lang="tr-TR" sz="2000" b="1" dirty="0" smtClean="0">
                <a:solidFill>
                  <a:schemeClr val="tx1"/>
                </a:solidFill>
              </a:rPr>
            </a:br>
            <a:r>
              <a:rPr lang="tr-TR" sz="2000" dirty="0" smtClean="0">
                <a:solidFill>
                  <a:schemeClr val="tx1"/>
                </a:solidFill>
              </a:rPr>
              <a:t> </a:t>
            </a:r>
            <a:r>
              <a:rPr lang="tr-TR" sz="2000" dirty="0">
                <a:solidFill>
                  <a:schemeClr val="tx1"/>
                </a:solidFill>
              </a:rPr>
              <a:t>Eğitimde Ölçme ve Değerlendirme Dersi Final Sınavı İçin  </a:t>
            </a:r>
            <a:r>
              <a:rPr lang="tr-TR" sz="2000" dirty="0" smtClean="0">
                <a:solidFill>
                  <a:schemeClr val="tx1"/>
                </a:solidFill>
              </a:rPr>
              <a:t/>
            </a:r>
            <a:br>
              <a:rPr lang="tr-TR" sz="2000" dirty="0" smtClean="0">
                <a:solidFill>
                  <a:schemeClr val="tx1"/>
                </a:solidFill>
              </a:rPr>
            </a:br>
            <a:r>
              <a:rPr lang="tr-TR" sz="2000" b="1" dirty="0" smtClean="0">
                <a:solidFill>
                  <a:schemeClr val="tx1"/>
                </a:solidFill>
              </a:rPr>
              <a:t>Davranışlar </a:t>
            </a:r>
            <a:r>
              <a:rPr lang="tr-TR" sz="2000" b="1" dirty="0">
                <a:solidFill>
                  <a:schemeClr val="tx1"/>
                </a:solidFill>
              </a:rPr>
              <a:t>Örneklemi</a:t>
            </a:r>
          </a:p>
        </p:txBody>
      </p:sp>
      <p:graphicFrame>
        <p:nvGraphicFramePr>
          <p:cNvPr id="6" name="Tablo 5"/>
          <p:cNvGraphicFramePr>
            <a:graphicFrameLocks noGrp="1"/>
          </p:cNvGraphicFramePr>
          <p:nvPr>
            <p:extLst>
              <p:ext uri="{D42A27DB-BD31-4B8C-83A1-F6EECF244321}">
                <p14:modId xmlns:p14="http://schemas.microsoft.com/office/powerpoint/2010/main" val="1146777969"/>
              </p:ext>
            </p:extLst>
          </p:nvPr>
        </p:nvGraphicFramePr>
        <p:xfrm>
          <a:off x="1919536" y="1138456"/>
          <a:ext cx="9828281" cy="5511016"/>
        </p:xfrm>
        <a:graphic>
          <a:graphicData uri="http://schemas.openxmlformats.org/drawingml/2006/table">
            <a:tbl>
              <a:tblPr>
                <a:tableStyleId>{5C22544A-7EE6-4342-B048-85BDC9FD1C3A}</a:tableStyleId>
              </a:tblPr>
              <a:tblGrid>
                <a:gridCol w="4610982">
                  <a:extLst>
                    <a:ext uri="{9D8B030D-6E8A-4147-A177-3AD203B41FA5}">
                      <a16:colId xmlns:a16="http://schemas.microsoft.com/office/drawing/2014/main" val="20000"/>
                    </a:ext>
                  </a:extLst>
                </a:gridCol>
                <a:gridCol w="966852">
                  <a:extLst>
                    <a:ext uri="{9D8B030D-6E8A-4147-A177-3AD203B41FA5}">
                      <a16:colId xmlns:a16="http://schemas.microsoft.com/office/drawing/2014/main" val="20001"/>
                    </a:ext>
                  </a:extLst>
                </a:gridCol>
                <a:gridCol w="1436061">
                  <a:extLst>
                    <a:ext uri="{9D8B030D-6E8A-4147-A177-3AD203B41FA5}">
                      <a16:colId xmlns:a16="http://schemas.microsoft.com/office/drawing/2014/main" val="20002"/>
                    </a:ext>
                  </a:extLst>
                </a:gridCol>
                <a:gridCol w="1477854">
                  <a:extLst>
                    <a:ext uri="{9D8B030D-6E8A-4147-A177-3AD203B41FA5}">
                      <a16:colId xmlns:a16="http://schemas.microsoft.com/office/drawing/2014/main" val="20003"/>
                    </a:ext>
                  </a:extLst>
                </a:gridCol>
                <a:gridCol w="1336532">
                  <a:extLst>
                    <a:ext uri="{9D8B030D-6E8A-4147-A177-3AD203B41FA5}">
                      <a16:colId xmlns:a16="http://schemas.microsoft.com/office/drawing/2014/main" val="20004"/>
                    </a:ext>
                  </a:extLst>
                </a:gridCol>
              </a:tblGrid>
              <a:tr h="340112">
                <a:tc>
                  <a:txBody>
                    <a:bodyPr/>
                    <a:lstStyle/>
                    <a:p>
                      <a:endParaRPr lang="tr-TR" sz="16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tr-TR" sz="1600" b="1" dirty="0" smtClean="0">
                          <a:solidFill>
                            <a:schemeClr val="tx1"/>
                          </a:solidFill>
                        </a:rPr>
                        <a:t>Soruların Düzeyleri  </a:t>
                      </a:r>
                      <a:endParaRPr lang="tr-T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tr-TR" sz="1600" b="1" dirty="0" smtClean="0">
                          <a:solidFill>
                            <a:schemeClr val="tx1"/>
                          </a:solidFill>
                        </a:rPr>
                        <a:t>Üniteler / Konular</a:t>
                      </a:r>
                      <a:endParaRPr lang="tr-T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solidFill>
                            <a:schemeClr val="tx1"/>
                          </a:solidFill>
                        </a:rPr>
                        <a:t>Bilgi</a:t>
                      </a:r>
                      <a:r>
                        <a:rPr lang="tr-TR" sz="1600" baseline="0" dirty="0" smtClean="0">
                          <a:solidFill>
                            <a:schemeClr val="tx1"/>
                          </a:solidFill>
                        </a:rPr>
                        <a:t> </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solidFill>
                            <a:schemeClr val="tx1"/>
                          </a:solidFill>
                        </a:rPr>
                        <a:t>Kavrama </a:t>
                      </a:r>
                      <a:endParaRPr lang="tr-T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solidFill>
                            <a:schemeClr val="tx1"/>
                          </a:solidFill>
                        </a:rPr>
                        <a:t>Uygulama </a:t>
                      </a:r>
                      <a:endParaRPr lang="tr-T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600" b="1" dirty="0" smtClean="0">
                          <a:solidFill>
                            <a:schemeClr val="tx1"/>
                          </a:solidFill>
                        </a:rPr>
                        <a:t>Toplam </a:t>
                      </a:r>
                      <a:endParaRPr lang="tr-TR"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marL="0" indent="0">
                        <a:buFont typeface="+mj-lt"/>
                        <a:buNone/>
                      </a:pPr>
                      <a:r>
                        <a:rPr lang="tr-TR" sz="1600" dirty="0" smtClean="0">
                          <a:solidFill>
                            <a:schemeClr val="tx1"/>
                          </a:solidFill>
                        </a:rPr>
                        <a:t>1. E. Ölçme ve Değ. Yeri ve Önemi</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tr-TR" sz="1600" dirty="0" smtClean="0">
                          <a:solidFill>
                            <a:schemeClr val="tx1"/>
                          </a:solidFill>
                        </a:rPr>
                        <a:t>2.</a:t>
                      </a:r>
                      <a:r>
                        <a:rPr lang="tr-TR" sz="1600" baseline="0" dirty="0" smtClean="0">
                          <a:solidFill>
                            <a:schemeClr val="tx1"/>
                          </a:solidFill>
                        </a:rPr>
                        <a:t> Ölçmenin Temel Kavramları</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5544">
                <a:tc>
                  <a:txBody>
                    <a:bodyPr/>
                    <a:lstStyle/>
                    <a:p>
                      <a:r>
                        <a:rPr lang="tr-TR" sz="1600" dirty="0" smtClean="0">
                          <a:solidFill>
                            <a:schemeClr val="tx1"/>
                          </a:solidFill>
                        </a:rPr>
                        <a:t>3. Temel İstatistik Teknikler</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tr-TR" sz="1600" dirty="0" smtClean="0">
                          <a:solidFill>
                            <a:schemeClr val="tx1"/>
                          </a:solidFill>
                        </a:rPr>
                        <a:t>4. Testlerin ve Puanların Güvenirliği</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tr-TR" sz="1600" dirty="0" smtClean="0">
                          <a:solidFill>
                            <a:schemeClr val="tx1"/>
                          </a:solidFill>
                        </a:rPr>
                        <a:t>5. </a:t>
                      </a:r>
                      <a:r>
                        <a:rPr kumimoji="0" lang="tr-TR" sz="1600" b="0" i="0" u="none" strike="noStrike" kern="1200" cap="none" spc="0" normalizeH="0" baseline="0" noProof="0" dirty="0" smtClean="0">
                          <a:ln>
                            <a:noFill/>
                          </a:ln>
                          <a:solidFill>
                            <a:schemeClr val="tx1"/>
                          </a:solidFill>
                          <a:effectLst/>
                          <a:uLnTx/>
                          <a:uFillTx/>
                          <a:latin typeface="+mn-lt"/>
                          <a:ea typeface="+mn-ea"/>
                          <a:cs typeface="+mn-cs"/>
                        </a:rPr>
                        <a:t>Testlerin ve Puanların Geçerliği</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dirty="0">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tr-TR" sz="1600" dirty="0" smtClean="0">
                          <a:solidFill>
                            <a:schemeClr val="tx1"/>
                          </a:solidFill>
                        </a:rPr>
                        <a:t>6. Başarı Testi Geliştirme</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dirty="0">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r>
                        <a:rPr lang="tr-TR" sz="1600" dirty="0" smtClean="0">
                          <a:solidFill>
                            <a:schemeClr val="tx1"/>
                          </a:solidFill>
                        </a:rPr>
                        <a:t>7. Sınav Türleri ve Soru Yazımı</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dirty="0">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tr-TR" sz="1600" dirty="0" smtClean="0">
                          <a:solidFill>
                            <a:schemeClr val="tx1"/>
                          </a:solidFill>
                        </a:rPr>
                        <a:t>8. Yazılı ve Sözlü Sınavlar</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r>
                        <a:rPr lang="tr-TR" sz="1600" dirty="0" smtClean="0">
                          <a:solidFill>
                            <a:schemeClr val="tx1"/>
                          </a:solidFill>
                        </a:rPr>
                        <a:t>9. Kısa Cevaplı</a:t>
                      </a:r>
                      <a:r>
                        <a:rPr lang="tr-TR" sz="1600" baseline="0" dirty="0" smtClean="0">
                          <a:solidFill>
                            <a:schemeClr val="tx1"/>
                          </a:solidFill>
                        </a:rPr>
                        <a:t> ve Doğru-Yanlış Testler</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r>
                        <a:rPr lang="tr-TR" sz="1600" dirty="0" smtClean="0">
                          <a:solidFill>
                            <a:schemeClr val="tx1"/>
                          </a:solidFill>
                        </a:rPr>
                        <a:t>10. Çoktan Seçmeli ve Eşleştirmeli Testler</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dirty="0">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r>
                        <a:rPr lang="tr-TR" sz="1600" dirty="0" smtClean="0">
                          <a:solidFill>
                            <a:schemeClr val="tx1"/>
                          </a:solidFill>
                        </a:rPr>
                        <a:t>11. Öğrenci Başarısını Değerlendirme</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r>
                        <a:rPr lang="tr-TR" sz="1600" dirty="0" smtClean="0">
                          <a:solidFill>
                            <a:schemeClr val="tx1"/>
                          </a:solidFill>
                        </a:rPr>
                        <a:t>12. Alternatif Değerlendirme Yöntemleri</a:t>
                      </a:r>
                      <a:endParaRPr lang="tr-T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0" i="0" u="none" strike="noStrike">
                          <a:solidFill>
                            <a:schemeClr val="tx1"/>
                          </a:solidFill>
                          <a:effectLst/>
                          <a:latin typeface="Calibri"/>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600" b="0" i="0" u="none" strike="noStrike" dirty="0">
                          <a:solidFill>
                            <a:schemeClr val="tx1"/>
                          </a:solidFill>
                          <a:effectLst/>
                          <a:latin typeface="Arial"/>
                        </a:rPr>
                        <a:t> </a:t>
                      </a:r>
                      <a:r>
                        <a:rPr lang="tr-TR" sz="1600" b="0" i="0" u="none" strike="noStrike" dirty="0" smtClean="0">
                          <a:solidFill>
                            <a:schemeClr val="tx1"/>
                          </a:solidFill>
                          <a:effectLst/>
                          <a:latin typeface="Arial"/>
                        </a:rPr>
                        <a:t>0</a:t>
                      </a:r>
                      <a:endParaRPr lang="tr-TR" sz="16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055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1" dirty="0" smtClean="0">
                          <a:solidFill>
                            <a:schemeClr val="tx1"/>
                          </a:solidFill>
                        </a:rPr>
                        <a:t>Toplam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a:solidFill>
                            <a:schemeClr val="tx1"/>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dirty="0">
                          <a:solidFill>
                            <a:schemeClr val="tx1"/>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dirty="0" smtClean="0">
                          <a:solidFill>
                            <a:schemeClr val="tx1"/>
                          </a:solidFill>
                          <a:effectLst/>
                          <a:latin typeface="Calibri"/>
                        </a:rPr>
                        <a:t>7</a:t>
                      </a:r>
                      <a:endParaRPr lang="tr-TR" sz="16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600" b="1" i="0" u="none" strike="noStrike" dirty="0">
                          <a:solidFill>
                            <a:schemeClr val="tx1"/>
                          </a:solidFill>
                          <a:effectLst/>
                          <a:latin typeface="Calibri"/>
                        </a:rPr>
                        <a:t>40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645847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6BD90D71-8902-4271-96B1-304316215E34}"/>
              </a:ext>
            </a:extLst>
          </p:cNvPr>
          <p:cNvSpPr>
            <a:spLocks noGrp="1"/>
          </p:cNvSpPr>
          <p:nvPr>
            <p:ph idx="1"/>
          </p:nvPr>
        </p:nvSpPr>
        <p:spPr>
          <a:xfrm>
            <a:off x="1668162" y="37130"/>
            <a:ext cx="10146467" cy="6635693"/>
          </a:xfrm>
        </p:spPr>
        <p:txBody>
          <a:bodyPr vert="horz" lIns="91438" tIns="45719" rIns="91438" bIns="45719" rtlCol="0" anchor="t">
            <a:noAutofit/>
          </a:bodyPr>
          <a:lstStyle/>
          <a:p>
            <a:pPr marL="514338" indent="-514338">
              <a:buFont typeface="+mj-lt"/>
              <a:buAutoNum type="arabicPeriod"/>
            </a:pPr>
            <a:endParaRPr lang="tr-TR" sz="2400" b="1" i="1" dirty="0">
              <a:solidFill>
                <a:schemeClr val="tx1"/>
              </a:solidFill>
              <a:latin typeface="Calibri" panose="020F0502020204030204" pitchFamily="34" charset="0"/>
              <a:cs typeface="Calibri" panose="020F0502020204030204" pitchFamily="34" charset="0"/>
            </a:endParaRPr>
          </a:p>
          <a:p>
            <a:pPr marL="514338" indent="-514338">
              <a:buAutoNum type="arabicPeriod" startAt="3"/>
            </a:pPr>
            <a:r>
              <a:rPr lang="tr-TR" sz="2400" b="1" dirty="0">
                <a:solidFill>
                  <a:schemeClr val="tx1"/>
                </a:solidFill>
                <a:latin typeface="Calibri" panose="020F0502020204030204" pitchFamily="34" charset="0"/>
                <a:cs typeface="Calibri" panose="020F0502020204030204" pitchFamily="34" charset="0"/>
              </a:rPr>
              <a:t>Ölçme Aracının Oluşturulması</a:t>
            </a:r>
          </a:p>
          <a:p>
            <a:pPr lvl="1"/>
            <a:r>
              <a:rPr lang="tr-TR" sz="2400" dirty="0">
                <a:solidFill>
                  <a:schemeClr val="tx1"/>
                </a:solidFill>
                <a:latin typeface="Calibri" panose="020F0502020204030204" pitchFamily="34" charset="0"/>
                <a:cs typeface="Calibri" panose="020F0502020204030204" pitchFamily="34" charset="0"/>
              </a:rPr>
              <a:t>Ölçmek amacıyla belirlenen davranışlar örneklemindeki davranışların yoklanması için uygun olan bir sınav türüne karar verilmelidir. </a:t>
            </a:r>
          </a:p>
          <a:p>
            <a:pPr marL="457189" lvl="1" indent="0">
              <a:buNone/>
            </a:pPr>
            <a:r>
              <a:rPr lang="tr-TR" sz="2400" dirty="0">
                <a:solidFill>
                  <a:schemeClr val="tx1"/>
                </a:solidFill>
                <a:latin typeface="Calibri" panose="020F0502020204030204" pitchFamily="34" charset="0"/>
                <a:cs typeface="Calibri" panose="020F0502020204030204" pitchFamily="34" charset="0"/>
              </a:rPr>
              <a:t>Soruların içeriği, sayısı gibi özellikleri seçilen sınav türüne göre değişiklik gösterir.</a:t>
            </a:r>
          </a:p>
          <a:p>
            <a:pPr lvl="1"/>
            <a:endParaRPr lang="tr-TR" sz="2400" dirty="0">
              <a:solidFill>
                <a:schemeClr val="tx1"/>
              </a:solidFill>
              <a:latin typeface="Calibri" panose="020F0502020204030204" pitchFamily="34" charset="0"/>
              <a:cs typeface="Calibri" panose="020F0502020204030204" pitchFamily="34" charset="0"/>
            </a:endParaRPr>
          </a:p>
          <a:p>
            <a:pPr marL="457189" indent="-457189">
              <a:buFont typeface="+mj-lt"/>
              <a:buAutoNum type="arabicPeriod" startAt="3"/>
            </a:pPr>
            <a:r>
              <a:rPr lang="tr-TR" sz="2400" b="1" dirty="0">
                <a:solidFill>
                  <a:schemeClr val="tx1"/>
                </a:solidFill>
                <a:latin typeface="Calibri" panose="020F0502020204030204" pitchFamily="34" charset="0"/>
                <a:cs typeface="Calibri" panose="020F0502020204030204" pitchFamily="34" charset="0"/>
              </a:rPr>
              <a:t>Ön Deneme ve Uzman Kanısı Alımı</a:t>
            </a:r>
          </a:p>
          <a:p>
            <a:pPr lvl="1"/>
            <a:r>
              <a:rPr lang="tr-TR" sz="2400" dirty="0">
                <a:solidFill>
                  <a:schemeClr val="tx1"/>
                </a:solidFill>
                <a:latin typeface="Calibri" panose="020F0502020204030204" pitchFamily="34" charset="0"/>
                <a:cs typeface="Calibri" panose="020F0502020204030204" pitchFamily="34" charset="0"/>
              </a:rPr>
              <a:t>Oluşturulan ölçme aracının ön denemesi yapılabilir, testi alan gruba benzer bir grup veya öğrenciden test maddelerini anlaşılırlık açısından eleştirmeleri istenebilir.</a:t>
            </a:r>
          </a:p>
          <a:p>
            <a:pPr marL="457189" lvl="1" indent="0">
              <a:buNone/>
            </a:pPr>
            <a:r>
              <a:rPr lang="tr-TR" sz="2400" dirty="0">
                <a:solidFill>
                  <a:schemeClr val="tx1"/>
                </a:solidFill>
                <a:latin typeface="Calibri" panose="020F0502020204030204" pitchFamily="34" charset="0"/>
                <a:cs typeface="Calibri" panose="020F0502020204030204" pitchFamily="34" charset="0"/>
              </a:rPr>
              <a:t> Yine testin hazırlandığı konuyla ilgili uzman kişilerin ölçme aracına yönelik eleştirileri alınabilir</a:t>
            </a:r>
            <a:r>
              <a:rPr lang="tr-TR" sz="2400" b="1" i="1"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283645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3660A8-158A-4425-81D0-C721B2C73BFC}"/>
              </a:ext>
            </a:extLst>
          </p:cNvPr>
          <p:cNvSpPr>
            <a:spLocks noGrp="1"/>
          </p:cNvSpPr>
          <p:nvPr>
            <p:ph idx="1"/>
          </p:nvPr>
        </p:nvSpPr>
        <p:spPr>
          <a:xfrm>
            <a:off x="1731818" y="187655"/>
            <a:ext cx="9836728" cy="6358463"/>
          </a:xfrm>
        </p:spPr>
        <p:txBody>
          <a:bodyPr vert="horz" lIns="91438" tIns="45719" rIns="91438" bIns="45719" rtlCol="0" anchor="t">
            <a:noAutofit/>
          </a:bodyPr>
          <a:lstStyle/>
          <a:p>
            <a:pPr marL="514338" indent="-514338">
              <a:buFont typeface="+mj-lt"/>
              <a:buAutoNum type="arabicPeriod"/>
            </a:pPr>
            <a:endParaRPr lang="tr-TR" sz="2400" b="1" i="1" dirty="0">
              <a:solidFill>
                <a:schemeClr val="tx1"/>
              </a:solidFill>
              <a:latin typeface="Calibri" panose="020F0502020204030204" pitchFamily="34" charset="0"/>
              <a:cs typeface="Calibri" panose="020F0502020204030204" pitchFamily="34" charset="0"/>
            </a:endParaRPr>
          </a:p>
          <a:p>
            <a:pPr marL="514338" indent="387341">
              <a:buAutoNum type="arabicPeriod" startAt="5"/>
            </a:pPr>
            <a:r>
              <a:rPr lang="tr-TR" sz="2400" b="1" dirty="0">
                <a:solidFill>
                  <a:schemeClr val="tx1"/>
                </a:solidFill>
                <a:latin typeface="Calibri" panose="020F0502020204030204" pitchFamily="34" charset="0"/>
                <a:cs typeface="Calibri" panose="020F0502020204030204" pitchFamily="34" charset="0"/>
              </a:rPr>
              <a:t>Uygulama ve Madde  </a:t>
            </a:r>
            <a:r>
              <a:rPr lang="tr-TR" sz="2400" b="1" dirty="0" smtClean="0">
                <a:solidFill>
                  <a:schemeClr val="tx1"/>
                </a:solidFill>
                <a:latin typeface="Calibri" panose="020F0502020204030204" pitchFamily="34" charset="0"/>
                <a:cs typeface="Calibri" panose="020F0502020204030204" pitchFamily="34" charset="0"/>
              </a:rPr>
              <a:t>Analizi</a:t>
            </a:r>
          </a:p>
          <a:p>
            <a:pPr marL="514338" indent="387341">
              <a:buAutoNum type="arabicPeriod" startAt="5"/>
            </a:pPr>
            <a:endParaRPr lang="tr-TR" sz="2400" b="1" dirty="0">
              <a:solidFill>
                <a:schemeClr val="tx1"/>
              </a:solidFill>
              <a:latin typeface="Calibri" panose="020F0502020204030204" pitchFamily="34" charset="0"/>
              <a:cs typeface="Calibri" panose="020F0502020204030204" pitchFamily="34" charset="0"/>
            </a:endParaRPr>
          </a:p>
          <a:p>
            <a:pPr lvl="1"/>
            <a:r>
              <a:rPr lang="tr-TR" sz="2400" dirty="0">
                <a:solidFill>
                  <a:schemeClr val="tx1"/>
                </a:solidFill>
                <a:latin typeface="Calibri" panose="020F0502020204030204" pitchFamily="34" charset="0"/>
                <a:cs typeface="Calibri" panose="020F0502020204030204" pitchFamily="34" charset="0"/>
              </a:rPr>
              <a:t>Belirlenen her bir hedef davranışı uygun olarak ölçmek için en az ikişer veya üçer soru oluşturulacak şekilde bir deneme testi hazırlanır ve en az 200 kişilik bir öğrenci grubuna uygulanır. </a:t>
            </a:r>
          </a:p>
          <a:p>
            <a:pPr lvl="1"/>
            <a:r>
              <a:rPr lang="tr-TR" sz="2400" dirty="0">
                <a:solidFill>
                  <a:schemeClr val="tx1"/>
                </a:solidFill>
                <a:latin typeface="Calibri" panose="020F0502020204030204" pitchFamily="34" charset="0"/>
                <a:cs typeface="Calibri" panose="020F0502020204030204" pitchFamily="34" charset="0"/>
              </a:rPr>
              <a:t>Uygulama sonucu elde edilecek verilerden faydalanılarak madde analizi yapılır. </a:t>
            </a:r>
          </a:p>
          <a:p>
            <a:pPr lvl="1"/>
            <a:r>
              <a:rPr lang="tr-TR" sz="2400" dirty="0">
                <a:solidFill>
                  <a:schemeClr val="tx1"/>
                </a:solidFill>
                <a:latin typeface="Calibri" panose="020F0502020204030204" pitchFamily="34" charset="0"/>
                <a:cs typeface="Calibri" panose="020F0502020204030204" pitchFamily="34" charset="0"/>
              </a:rPr>
              <a:t>Madde analizi sonucu maddelerin istatistiksel özellikleri belirlenip, gerekli olduğu takdirde maddelerde düzeltme yapılır. </a:t>
            </a:r>
          </a:p>
          <a:p>
            <a:pPr lvl="1"/>
            <a:r>
              <a:rPr lang="tr-TR" sz="2400" dirty="0">
                <a:solidFill>
                  <a:schemeClr val="tx1"/>
                </a:solidFill>
                <a:latin typeface="Calibri" panose="020F0502020204030204" pitchFamily="34" charset="0"/>
                <a:cs typeface="Calibri" panose="020F0502020204030204" pitchFamily="34" charset="0"/>
              </a:rPr>
              <a:t>Madde analizi sonucu iç tutarlılık kat sayısı (güvenilirlik) yeterli ise son aşamaya geçilir, düşük olduğu takdirde tekrar en başa dönülür</a:t>
            </a:r>
            <a:r>
              <a:rPr lang="tr-TR" sz="2400" dirty="0" smtClean="0">
                <a:solidFill>
                  <a:schemeClr val="tx1"/>
                </a:solidFill>
                <a:latin typeface="Calibri" panose="020F0502020204030204" pitchFamily="34" charset="0"/>
                <a:cs typeface="Calibri" panose="020F0502020204030204" pitchFamily="34" charset="0"/>
              </a:rPr>
              <a:t>.</a:t>
            </a:r>
            <a:endParaRPr lang="tr-TR" sz="2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1807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63660A8-158A-4425-81D0-C721B2C73BFC}"/>
              </a:ext>
            </a:extLst>
          </p:cNvPr>
          <p:cNvSpPr>
            <a:spLocks noGrp="1"/>
          </p:cNvSpPr>
          <p:nvPr>
            <p:ph idx="1"/>
          </p:nvPr>
        </p:nvSpPr>
        <p:spPr>
          <a:xfrm>
            <a:off x="1690255" y="187655"/>
            <a:ext cx="9795163" cy="6358463"/>
          </a:xfrm>
        </p:spPr>
        <p:txBody>
          <a:bodyPr vert="horz" lIns="91438" tIns="45719" rIns="91438" bIns="45719" rtlCol="0" anchor="t">
            <a:noAutofit/>
          </a:bodyPr>
          <a:lstStyle/>
          <a:p>
            <a:pPr marL="514338" indent="-514338">
              <a:buFont typeface="+mj-lt"/>
              <a:buAutoNum type="arabicPeriod"/>
            </a:pPr>
            <a:endParaRPr lang="tr-TR" sz="2400" b="1" i="1" dirty="0">
              <a:solidFill>
                <a:schemeClr val="tx1"/>
              </a:solidFill>
              <a:latin typeface="Calibri" panose="020F0502020204030204" pitchFamily="34" charset="0"/>
              <a:cs typeface="Calibri" panose="020F0502020204030204" pitchFamily="34" charset="0"/>
            </a:endParaRPr>
          </a:p>
          <a:p>
            <a:pPr marL="514338" indent="28574">
              <a:buAutoNum type="arabicPeriod" startAt="6"/>
            </a:pPr>
            <a:endParaRPr lang="tr-TR" sz="2400" b="1" dirty="0" smtClean="0">
              <a:solidFill>
                <a:schemeClr val="tx1"/>
              </a:solidFill>
              <a:latin typeface="Calibri" panose="020F0502020204030204" pitchFamily="34" charset="0"/>
              <a:cs typeface="Calibri" panose="020F0502020204030204" pitchFamily="34" charset="0"/>
            </a:endParaRPr>
          </a:p>
          <a:p>
            <a:pPr marL="514338" indent="28574">
              <a:buAutoNum type="arabicPeriod" startAt="6"/>
            </a:pPr>
            <a:r>
              <a:rPr lang="tr-TR" sz="2400" b="1" dirty="0">
                <a:solidFill>
                  <a:schemeClr val="tx1"/>
                </a:solidFill>
                <a:latin typeface="Calibri" panose="020F0502020204030204" pitchFamily="34" charset="0"/>
                <a:cs typeface="Calibri" panose="020F0502020204030204" pitchFamily="34" charset="0"/>
              </a:rPr>
              <a:t>    Nihai Testin Oluşturulması</a:t>
            </a:r>
          </a:p>
          <a:p>
            <a:pPr lvl="1"/>
            <a:endParaRPr lang="tr-TR" sz="2400" dirty="0" smtClean="0">
              <a:solidFill>
                <a:schemeClr val="tx1"/>
              </a:solidFill>
              <a:latin typeface="Calibri" panose="020F0502020204030204" pitchFamily="34" charset="0"/>
              <a:cs typeface="Calibri" panose="020F0502020204030204" pitchFamily="34" charset="0"/>
            </a:endParaRPr>
          </a:p>
          <a:p>
            <a:pPr lvl="1"/>
            <a:r>
              <a:rPr lang="tr-TR" sz="2400" dirty="0" smtClean="0">
                <a:solidFill>
                  <a:schemeClr val="tx1"/>
                </a:solidFill>
                <a:latin typeface="Calibri" panose="020F0502020204030204" pitchFamily="34" charset="0"/>
                <a:cs typeface="Calibri" panose="020F0502020204030204" pitchFamily="34" charset="0"/>
              </a:rPr>
              <a:t>Güvenirliği </a:t>
            </a:r>
            <a:r>
              <a:rPr lang="tr-TR" sz="2400" dirty="0">
                <a:solidFill>
                  <a:schemeClr val="tx1"/>
                </a:solidFill>
                <a:latin typeface="Calibri" panose="020F0502020204030204" pitchFamily="34" charset="0"/>
                <a:cs typeface="Calibri" panose="020F0502020204030204" pitchFamily="34" charset="0"/>
              </a:rPr>
              <a:t>ve geçerliği yüksek bir nihai test oluşturulması için madde analizi sonuçlarından faydalanılarak, testte yoklanacak davranışlardan her biri için, o davranışı ölçmek amacıyla hazırlanan soru ve maddelerden en iyisi teste alınır.</a:t>
            </a:r>
          </a:p>
        </p:txBody>
      </p:sp>
    </p:spTree>
    <p:extLst>
      <p:ext uri="{BB962C8B-B14F-4D97-AF65-F5344CB8AC3E}">
        <p14:creationId xmlns:p14="http://schemas.microsoft.com/office/powerpoint/2010/main" val="11282630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A053E9-A7BF-465B-AB15-D0B96CC416D0}"/>
              </a:ext>
            </a:extLst>
          </p:cNvPr>
          <p:cNvSpPr>
            <a:spLocks noGrp="1"/>
          </p:cNvSpPr>
          <p:nvPr>
            <p:ph type="title"/>
          </p:nvPr>
        </p:nvSpPr>
        <p:spPr>
          <a:xfrm>
            <a:off x="1640208" y="594529"/>
            <a:ext cx="8911687" cy="1280891"/>
          </a:xfrm>
        </p:spPr>
        <p:txBody>
          <a:bodyPr>
            <a:normAutofit/>
          </a:bodyPr>
          <a:lstStyle/>
          <a:p>
            <a:pPr algn="ctr"/>
            <a:r>
              <a:rPr lang="tr-TR" sz="4000" b="1" dirty="0">
                <a:latin typeface="Arial" pitchFamily="34" charset="0"/>
                <a:cs typeface="Arial" pitchFamily="34" charset="0"/>
              </a:rPr>
              <a:t>Test ve Madde Analizi</a:t>
            </a:r>
          </a:p>
        </p:txBody>
      </p:sp>
      <p:sp>
        <p:nvSpPr>
          <p:cNvPr id="3" name="İçerik Yer Tutucusu 2">
            <a:extLst>
              <a:ext uri="{FF2B5EF4-FFF2-40B4-BE49-F238E27FC236}">
                <a16:creationId xmlns:a16="http://schemas.microsoft.com/office/drawing/2014/main" id="{3050431A-3E7A-4630-8BEE-93B1B20DE1E5}"/>
              </a:ext>
            </a:extLst>
          </p:cNvPr>
          <p:cNvSpPr>
            <a:spLocks noGrp="1"/>
          </p:cNvSpPr>
          <p:nvPr>
            <p:ph idx="1"/>
          </p:nvPr>
        </p:nvSpPr>
        <p:spPr>
          <a:xfrm>
            <a:off x="1568271" y="1890592"/>
            <a:ext cx="10173788" cy="4247301"/>
          </a:xfrm>
        </p:spPr>
        <p:txBody>
          <a:bodyPr vert="horz" lIns="91438" tIns="45719" rIns="91438" bIns="45719" rtlCol="0" anchor="t">
            <a:normAutofit/>
          </a:bodyPr>
          <a:lstStyle/>
          <a:p>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Testin </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tümüne ait istatistiğe ise</a:t>
            </a:r>
            <a:r>
              <a:rPr lang="tr-TR" sz="2800" b="1"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test istatistiği</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denir</a:t>
            </a:r>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a:t>
            </a:r>
          </a:p>
          <a:p>
            <a:endParaRPr lang="tr-TR" sz="2800" dirty="0">
              <a:latin typeface="Arial" pitchFamily="34" charset="0"/>
              <a:cs typeface="Arial" pitchFamily="34" charset="0"/>
            </a:endParaRPr>
          </a:p>
          <a:p>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a:t>
            </a:r>
            <a:r>
              <a:rPr lang="tr-TR" sz="2800" dirty="0" smtClean="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estteki </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tek bir maddeye ait istatistiğe </a:t>
            </a:r>
            <a:r>
              <a:rPr lang="tr-TR" sz="2800" b="1"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madde istatistiği</a:t>
            </a:r>
            <a:r>
              <a:rPr lang="tr-TR" sz="2800" dirty="0">
                <a:solidFill>
                  <a:prstClr val="black"/>
                </a:solidFill>
                <a:effectLst>
                  <a:outerShdw blurRad="50000" dist="30000" dir="5400000" algn="tl" rotWithShape="0">
                    <a:srgbClr val="000000">
                      <a:alpha val="30000"/>
                    </a:srgbClr>
                  </a:outerShdw>
                </a:effectLst>
                <a:latin typeface="Times New Roman" panose="02020603050405020304" pitchFamily="18" charset="0"/>
                <a:ea typeface="+mj-ea"/>
                <a:cs typeface="Times New Roman" panose="02020603050405020304" pitchFamily="18" charset="0"/>
              </a:rPr>
              <a:t> denir. </a:t>
            </a:r>
          </a:p>
          <a:p>
            <a:endParaRPr lang="tr-TR" sz="2800" dirty="0">
              <a:latin typeface="Arial" pitchFamily="34" charset="0"/>
              <a:cs typeface="Arial" pitchFamily="34" charset="0"/>
            </a:endParaRPr>
          </a:p>
        </p:txBody>
      </p:sp>
      <p:sp>
        <p:nvSpPr>
          <p:cNvPr id="4" name="Dikdörtgen 3"/>
          <p:cNvSpPr/>
          <p:nvPr/>
        </p:nvSpPr>
        <p:spPr>
          <a:xfrm>
            <a:off x="2670628" y="3935068"/>
            <a:ext cx="6096000" cy="1600438"/>
          </a:xfrm>
          <a:prstGeom prst="rect">
            <a:avLst/>
          </a:prstGeom>
        </p:spPr>
        <p:txBody>
          <a:bodyPr>
            <a:spAutoFit/>
          </a:bodyPr>
          <a:lstStyle/>
          <a:p>
            <a:pPr marL="365760" lvl="0" indent="-283464" defTabSz="914400">
              <a:spcBef>
                <a:spcPts val="600"/>
              </a:spcBef>
              <a:buClr>
                <a:srgbClr val="3891A7"/>
              </a:buClr>
              <a:buSzPct val="80000"/>
              <a:buFont typeface="Wingdings 2"/>
              <a:buChar char=""/>
            </a:pPr>
            <a:r>
              <a:rPr lang="tr-TR" sz="3200" dirty="0">
                <a:solidFill>
                  <a:prstClr val="black"/>
                </a:solidFill>
                <a:latin typeface="Gill Sans MT"/>
              </a:rPr>
              <a:t>MADDE </a:t>
            </a:r>
            <a:r>
              <a:rPr lang="tr-TR" sz="3200" dirty="0" smtClean="0">
                <a:solidFill>
                  <a:prstClr val="black"/>
                </a:solidFill>
                <a:latin typeface="Gill Sans MT"/>
              </a:rPr>
              <a:t>ANALİZİ</a:t>
            </a:r>
            <a:endParaRPr lang="tr-TR" sz="3200" dirty="0">
              <a:solidFill>
                <a:prstClr val="black"/>
              </a:solidFill>
              <a:latin typeface="Gill Sans MT"/>
            </a:endParaRPr>
          </a:p>
          <a:p>
            <a:pPr marL="640080" lvl="1" indent="-237744" defTabSz="914400">
              <a:spcBef>
                <a:spcPts val="550"/>
              </a:spcBef>
              <a:buClr>
                <a:srgbClr val="3891A7"/>
              </a:buClr>
              <a:buFont typeface="Wingdings" pitchFamily="2" charset="2"/>
              <a:buChar char="v"/>
            </a:pPr>
            <a:r>
              <a:rPr lang="tr-TR" sz="2800" dirty="0">
                <a:solidFill>
                  <a:prstClr val="black"/>
                </a:solidFill>
                <a:latin typeface="Gill Sans MT"/>
              </a:rPr>
              <a:t>Madde güçlüğü</a:t>
            </a:r>
          </a:p>
          <a:p>
            <a:pPr marL="640080" lvl="1" indent="-237744" defTabSz="914400">
              <a:spcBef>
                <a:spcPts val="550"/>
              </a:spcBef>
              <a:buClr>
                <a:srgbClr val="3891A7"/>
              </a:buClr>
              <a:buFont typeface="Wingdings" pitchFamily="2" charset="2"/>
              <a:buChar char="v"/>
            </a:pPr>
            <a:r>
              <a:rPr lang="tr-TR" sz="2800" dirty="0">
                <a:solidFill>
                  <a:prstClr val="black"/>
                </a:solidFill>
                <a:latin typeface="Gill Sans MT"/>
              </a:rPr>
              <a:t>Madde </a:t>
            </a:r>
            <a:r>
              <a:rPr lang="tr-TR" sz="2800" dirty="0" smtClean="0">
                <a:solidFill>
                  <a:prstClr val="black"/>
                </a:solidFill>
                <a:latin typeface="Gill Sans MT"/>
              </a:rPr>
              <a:t>ayırtediciliği</a:t>
            </a:r>
            <a:endParaRPr lang="tr-TR" sz="2800" dirty="0">
              <a:solidFill>
                <a:prstClr val="black"/>
              </a:solidFill>
              <a:latin typeface="Gill Sans MT"/>
            </a:endParaRPr>
          </a:p>
        </p:txBody>
      </p:sp>
    </p:spTree>
    <p:extLst>
      <p:ext uri="{BB962C8B-B14F-4D97-AF65-F5344CB8AC3E}">
        <p14:creationId xmlns:p14="http://schemas.microsoft.com/office/powerpoint/2010/main" val="38333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DA053E9-A7BF-465B-AB15-D0B96CC416D0}"/>
              </a:ext>
            </a:extLst>
          </p:cNvPr>
          <p:cNvSpPr>
            <a:spLocks noGrp="1"/>
          </p:cNvSpPr>
          <p:nvPr>
            <p:ph type="title"/>
          </p:nvPr>
        </p:nvSpPr>
        <p:spPr>
          <a:xfrm>
            <a:off x="1640208" y="594529"/>
            <a:ext cx="8911687" cy="1280891"/>
          </a:xfrm>
        </p:spPr>
        <p:txBody>
          <a:bodyPr>
            <a:normAutofit/>
          </a:bodyPr>
          <a:lstStyle/>
          <a:p>
            <a:pPr algn="ctr"/>
            <a:r>
              <a:rPr lang="tr-TR" sz="4000" b="1" dirty="0">
                <a:latin typeface="Arial" pitchFamily="34" charset="0"/>
                <a:cs typeface="Arial" pitchFamily="34" charset="0"/>
              </a:rPr>
              <a:t>Madde Analizi</a:t>
            </a:r>
          </a:p>
        </p:txBody>
      </p:sp>
      <p:sp>
        <p:nvSpPr>
          <p:cNvPr id="3" name="İçerik Yer Tutucusu 2">
            <a:extLst>
              <a:ext uri="{FF2B5EF4-FFF2-40B4-BE49-F238E27FC236}">
                <a16:creationId xmlns:a16="http://schemas.microsoft.com/office/drawing/2014/main" id="{3050431A-3E7A-4630-8BEE-93B1B20DE1E5}"/>
              </a:ext>
            </a:extLst>
          </p:cNvPr>
          <p:cNvSpPr>
            <a:spLocks noGrp="1"/>
          </p:cNvSpPr>
          <p:nvPr>
            <p:ph idx="1"/>
          </p:nvPr>
        </p:nvSpPr>
        <p:spPr>
          <a:xfrm>
            <a:off x="2687782" y="1738192"/>
            <a:ext cx="8377778" cy="4247301"/>
          </a:xfrm>
        </p:spPr>
        <p:txBody>
          <a:bodyPr vert="horz" lIns="91438" tIns="45719" rIns="91438" bIns="45719" rtlCol="0" anchor="t">
            <a:normAutofit/>
          </a:bodyPr>
          <a:lstStyle/>
          <a:p>
            <a:r>
              <a:rPr lang="tr-TR" sz="2600" dirty="0">
                <a:solidFill>
                  <a:schemeClr val="tx1"/>
                </a:solidFill>
                <a:latin typeface="Calibri" panose="020F0502020204030204" pitchFamily="34" charset="0"/>
                <a:cs typeface="Calibri" panose="020F0502020204030204" pitchFamily="34" charset="0"/>
              </a:rPr>
              <a:t>Madde analizi; istendik bazı niteliklere sahip nihai bir test geliştirmede ya da test geliştirmeyip bir testte kullanılan maddelerin kalitesiyle ilgili bazı teknik bilgilerin elde edilmesinde kullanılır.</a:t>
            </a:r>
          </a:p>
          <a:p>
            <a:r>
              <a:rPr lang="tr-TR" sz="2600" dirty="0">
                <a:solidFill>
                  <a:schemeClr val="tx1"/>
                </a:solidFill>
                <a:latin typeface="Calibri" panose="020F0502020204030204" pitchFamily="34" charset="0"/>
                <a:cs typeface="Calibri" panose="020F0502020204030204" pitchFamily="34" charset="0"/>
              </a:rPr>
              <a:t>Ayrıca madde analizi, öğrencilerin hangi konularda öğrenme güçlüğüne sahip olduklarını da gösterir ve öğrenme materyalinin gruba uygunluğu hakkında bilgi verir. </a:t>
            </a:r>
          </a:p>
        </p:txBody>
      </p:sp>
    </p:spTree>
    <p:extLst>
      <p:ext uri="{BB962C8B-B14F-4D97-AF65-F5344CB8AC3E}">
        <p14:creationId xmlns:p14="http://schemas.microsoft.com/office/powerpoint/2010/main" val="65501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petersonbernard.com/typo3temp/pics/cb5281521d.jpg"/>
          <p:cNvPicPr>
            <a:picLocks noChangeAspect="1" noChangeArrowheads="1"/>
          </p:cNvPicPr>
          <p:nvPr/>
        </p:nvPicPr>
        <p:blipFill>
          <a:blip r:embed="rId2">
            <a:extLst>
              <a:ext uri="{28A0092B-C50C-407E-A947-70E740481C1C}">
                <a14:useLocalDpi xmlns:a14="http://schemas.microsoft.com/office/drawing/2010/main" val="0"/>
              </a:ext>
            </a:extLst>
          </a:blip>
          <a:srcRect t="11214" b="7484"/>
          <a:stretch>
            <a:fillRect/>
          </a:stretch>
        </p:blipFill>
        <p:spPr bwMode="auto">
          <a:xfrm>
            <a:off x="7152217" y="4148836"/>
            <a:ext cx="3937000" cy="208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p:txBody>
          <a:bodyPr>
            <a:normAutofit/>
          </a:bodyPr>
          <a:lstStyle/>
          <a:p>
            <a:pPr fontAlgn="auto">
              <a:spcAft>
                <a:spcPts val="0"/>
              </a:spcAft>
              <a:defRPr/>
            </a:pPr>
            <a:r>
              <a:rPr lang="tr-TR" dirty="0" smtClean="0">
                <a:solidFill>
                  <a:srgbClr val="FF0000"/>
                </a:solidFill>
              </a:rPr>
              <a:t>Madde İstatistikleri</a:t>
            </a:r>
            <a:endParaRPr lang="tr-TR" dirty="0">
              <a:solidFill>
                <a:srgbClr val="FF0000"/>
              </a:solidFill>
            </a:endParaRPr>
          </a:p>
        </p:txBody>
      </p:sp>
      <p:sp>
        <p:nvSpPr>
          <p:cNvPr id="3" name="2 İçerik Yer Tutucusu"/>
          <p:cNvSpPr>
            <a:spLocks noGrp="1"/>
          </p:cNvSpPr>
          <p:nvPr>
            <p:ph sz="quarter" idx="1"/>
          </p:nvPr>
        </p:nvSpPr>
        <p:spPr>
          <a:xfrm>
            <a:off x="719403" y="1917001"/>
            <a:ext cx="5486400" cy="986367"/>
          </a:xfrm>
          <a:ln>
            <a:solidFill>
              <a:srgbClr val="0070C0"/>
            </a:solidFill>
          </a:ln>
        </p:spPr>
        <p:txBody>
          <a:bodyPr>
            <a:normAutofit/>
          </a:bodyPr>
          <a:lstStyle/>
          <a:p>
            <a:pPr marL="0" indent="0" fontAlgn="auto">
              <a:spcAft>
                <a:spcPts val="0"/>
              </a:spcAft>
              <a:buFont typeface="Wingdings 2"/>
              <a:buNone/>
              <a:defRPr/>
            </a:pPr>
            <a:r>
              <a:rPr lang="tr-TR" b="1" dirty="0" smtClean="0">
                <a:solidFill>
                  <a:srgbClr val="FF0000"/>
                </a:solidFill>
                <a:latin typeface="Times New Roman" pitchFamily="18" charset="0"/>
                <a:cs typeface="Times New Roman" pitchFamily="18" charset="0"/>
              </a:rPr>
              <a:t>Madde güçlük indeksi: </a:t>
            </a:r>
          </a:p>
          <a:p>
            <a:pPr marL="0" indent="0" fontAlgn="auto">
              <a:spcAft>
                <a:spcPts val="0"/>
              </a:spcAft>
              <a:buFont typeface="Wingdings 2"/>
              <a:buNone/>
              <a:defRPr/>
            </a:pPr>
            <a:r>
              <a:rPr lang="tr-TR" dirty="0" smtClean="0">
                <a:latin typeface="Times New Roman" pitchFamily="18" charset="0"/>
                <a:cs typeface="Times New Roman" pitchFamily="18" charset="0"/>
              </a:rPr>
              <a:t>Doğru cevaplanma oranıdır.</a:t>
            </a:r>
          </a:p>
        </p:txBody>
      </p:sp>
      <p:graphicFrame>
        <p:nvGraphicFramePr>
          <p:cNvPr id="4" name="4 Grafik"/>
          <p:cNvGraphicFramePr/>
          <p:nvPr/>
        </p:nvGraphicFramePr>
        <p:xfrm>
          <a:off x="6768075" y="1340768"/>
          <a:ext cx="460851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2 İçerik Yer Tutucusu"/>
          <p:cNvSpPr txBox="1">
            <a:spLocks/>
          </p:cNvSpPr>
          <p:nvPr/>
        </p:nvSpPr>
        <p:spPr>
          <a:xfrm>
            <a:off x="815413" y="4214494"/>
            <a:ext cx="5486400" cy="1936751"/>
          </a:xfrm>
          <a:prstGeom prst="rect">
            <a:avLst/>
          </a:prstGeom>
          <a:ln>
            <a:solidFill>
              <a:srgbClr val="00B050"/>
            </a:solidFill>
          </a:ln>
        </p:spPr>
        <p:txBody>
          <a:bodyPr>
            <a:noAutofit/>
          </a:bodyPr>
          <a:lstStyle/>
          <a:p>
            <a:pPr defTabSz="914400">
              <a:buClr>
                <a:srgbClr val="D34817"/>
              </a:buClr>
              <a:buSzPct val="76000"/>
              <a:buFont typeface="Wingdings 3"/>
              <a:buNone/>
              <a:defRPr/>
            </a:pPr>
            <a:r>
              <a:rPr lang="tr-TR" sz="2800" b="1" dirty="0">
                <a:solidFill>
                  <a:srgbClr val="FF0000"/>
                </a:solidFill>
                <a:latin typeface="Calibri" panose="020F0502020204030204" pitchFamily="34" charset="0"/>
                <a:cs typeface="Calibri" panose="020F0502020204030204" pitchFamily="34" charset="0"/>
              </a:rPr>
              <a:t>Madde ayırt edicilik indeksi</a:t>
            </a:r>
            <a:r>
              <a:rPr lang="tr-TR" sz="2800" dirty="0">
                <a:solidFill>
                  <a:srgbClr val="FF0000"/>
                </a:solidFill>
                <a:latin typeface="Calibri" panose="020F0502020204030204" pitchFamily="34" charset="0"/>
                <a:cs typeface="Calibri" panose="020F0502020204030204" pitchFamily="34" charset="0"/>
              </a:rPr>
              <a:t>: </a:t>
            </a:r>
            <a:r>
              <a:rPr lang="tr-TR" sz="2800" dirty="0">
                <a:solidFill>
                  <a:prstClr val="black"/>
                </a:solidFill>
                <a:latin typeface="Calibri" panose="020F0502020204030204" pitchFamily="34" charset="0"/>
                <a:cs typeface="Calibri" panose="020F0502020204030204" pitchFamily="34" charset="0"/>
              </a:rPr>
              <a:t>Maddenin ilgili özelliğe sahip olan ve olmayan öğrencileri </a:t>
            </a:r>
            <a:r>
              <a:rPr lang="tr-TR" sz="2800" dirty="0" smtClean="0">
                <a:solidFill>
                  <a:prstClr val="black"/>
                </a:solidFill>
                <a:latin typeface="Calibri" panose="020F0502020204030204" pitchFamily="34" charset="0"/>
                <a:cs typeface="Calibri" panose="020F0502020204030204" pitchFamily="34" charset="0"/>
              </a:rPr>
              <a:t>ayırt edebilme gücüdür.</a:t>
            </a:r>
            <a:endParaRPr lang="tr-TR" sz="28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02998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794145937"/>
              </p:ext>
            </p:extLst>
          </p:nvPr>
        </p:nvGraphicFramePr>
        <p:xfrm>
          <a:off x="1295098" y="1138993"/>
          <a:ext cx="8915630" cy="4878679"/>
        </p:xfrm>
        <a:graphic>
          <a:graphicData uri="http://schemas.openxmlformats.org/drawingml/2006/table">
            <a:tbl>
              <a:tblPr firstRow="1" firstCol="1" bandRow="1">
                <a:tableStyleId>{ED083AE6-46FA-4A59-8FB0-9F97EB10719F}</a:tableStyleId>
              </a:tblPr>
              <a:tblGrid>
                <a:gridCol w="1640607">
                  <a:extLst>
                    <a:ext uri="{9D8B030D-6E8A-4147-A177-3AD203B41FA5}">
                      <a16:colId xmlns:a16="http://schemas.microsoft.com/office/drawing/2014/main" val="20000"/>
                    </a:ext>
                  </a:extLst>
                </a:gridCol>
                <a:gridCol w="624842">
                  <a:extLst>
                    <a:ext uri="{9D8B030D-6E8A-4147-A177-3AD203B41FA5}">
                      <a16:colId xmlns:a16="http://schemas.microsoft.com/office/drawing/2014/main" val="20001"/>
                    </a:ext>
                  </a:extLst>
                </a:gridCol>
                <a:gridCol w="738909">
                  <a:extLst>
                    <a:ext uri="{9D8B030D-6E8A-4147-A177-3AD203B41FA5}">
                      <a16:colId xmlns:a16="http://schemas.microsoft.com/office/drawing/2014/main" val="20002"/>
                    </a:ext>
                  </a:extLst>
                </a:gridCol>
                <a:gridCol w="738909">
                  <a:extLst>
                    <a:ext uri="{9D8B030D-6E8A-4147-A177-3AD203B41FA5}">
                      <a16:colId xmlns:a16="http://schemas.microsoft.com/office/drawing/2014/main" val="20003"/>
                    </a:ext>
                  </a:extLst>
                </a:gridCol>
                <a:gridCol w="738909">
                  <a:extLst>
                    <a:ext uri="{9D8B030D-6E8A-4147-A177-3AD203B41FA5}">
                      <a16:colId xmlns:a16="http://schemas.microsoft.com/office/drawing/2014/main" val="20004"/>
                    </a:ext>
                  </a:extLst>
                </a:gridCol>
                <a:gridCol w="738909">
                  <a:extLst>
                    <a:ext uri="{9D8B030D-6E8A-4147-A177-3AD203B41FA5}">
                      <a16:colId xmlns:a16="http://schemas.microsoft.com/office/drawing/2014/main" val="20005"/>
                    </a:ext>
                  </a:extLst>
                </a:gridCol>
                <a:gridCol w="738909">
                  <a:extLst>
                    <a:ext uri="{9D8B030D-6E8A-4147-A177-3AD203B41FA5}">
                      <a16:colId xmlns:a16="http://schemas.microsoft.com/office/drawing/2014/main" val="20006"/>
                    </a:ext>
                  </a:extLst>
                </a:gridCol>
                <a:gridCol w="738909">
                  <a:extLst>
                    <a:ext uri="{9D8B030D-6E8A-4147-A177-3AD203B41FA5}">
                      <a16:colId xmlns:a16="http://schemas.microsoft.com/office/drawing/2014/main" val="20007"/>
                    </a:ext>
                  </a:extLst>
                </a:gridCol>
                <a:gridCol w="738909">
                  <a:extLst>
                    <a:ext uri="{9D8B030D-6E8A-4147-A177-3AD203B41FA5}">
                      <a16:colId xmlns:a16="http://schemas.microsoft.com/office/drawing/2014/main" val="20008"/>
                    </a:ext>
                  </a:extLst>
                </a:gridCol>
                <a:gridCol w="738909">
                  <a:extLst>
                    <a:ext uri="{9D8B030D-6E8A-4147-A177-3AD203B41FA5}">
                      <a16:colId xmlns:a16="http://schemas.microsoft.com/office/drawing/2014/main" val="20009"/>
                    </a:ext>
                  </a:extLst>
                </a:gridCol>
                <a:gridCol w="738909">
                  <a:extLst>
                    <a:ext uri="{9D8B030D-6E8A-4147-A177-3AD203B41FA5}">
                      <a16:colId xmlns:a16="http://schemas.microsoft.com/office/drawing/2014/main" val="20010"/>
                    </a:ext>
                  </a:extLst>
                </a:gridCol>
              </a:tblGrid>
              <a:tr h="375283">
                <a:tc>
                  <a:txBody>
                    <a:bodyPr/>
                    <a:lstStyle/>
                    <a:p>
                      <a:endParaRPr lang="tr-TR" dirty="0"/>
                    </a:p>
                  </a:txBody>
                  <a:tcPr marL="121920" marR="121920"/>
                </a:tc>
                <a:tc gridSpan="10">
                  <a:txBody>
                    <a:bodyPr/>
                    <a:lstStyle/>
                    <a:p>
                      <a:pPr algn="ctr"/>
                      <a:r>
                        <a:rPr lang="tr-TR" dirty="0" smtClean="0"/>
                        <a:t>TEST MADDELERİ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extLst>
                  <a:ext uri="{0D108BD9-81ED-4DB2-BD59-A6C34878D82A}">
                    <a16:rowId xmlns:a16="http://schemas.microsoft.com/office/drawing/2014/main" val="10000"/>
                  </a:ext>
                </a:extLst>
              </a:tr>
              <a:tr h="375283">
                <a:tc>
                  <a:txBody>
                    <a:bodyPr/>
                    <a:lstStyle/>
                    <a:p>
                      <a:endParaRPr lang="tr-TR"/>
                    </a:p>
                  </a:txBody>
                  <a:tcPr marL="121920" marR="121920"/>
                </a:tc>
                <a:tc>
                  <a:txBody>
                    <a:bodyPr/>
                    <a:lstStyle/>
                    <a:p>
                      <a:r>
                        <a:rPr lang="tr-TR" b="1" dirty="0" smtClean="0"/>
                        <a:t>1</a:t>
                      </a:r>
                      <a:endParaRPr lang="tr-TR" b="1" dirty="0">
                        <a:solidFill>
                          <a:srgbClr val="FF0000"/>
                        </a:solidFill>
                      </a:endParaRPr>
                    </a:p>
                  </a:txBody>
                  <a:tcPr marL="121920" marR="121920"/>
                </a:tc>
                <a:tc>
                  <a:txBody>
                    <a:bodyPr/>
                    <a:lstStyle/>
                    <a:p>
                      <a:r>
                        <a:rPr lang="tr-TR" b="1" dirty="0" smtClean="0"/>
                        <a:t>2</a:t>
                      </a:r>
                      <a:endParaRPr lang="tr-TR" b="1" dirty="0">
                        <a:solidFill>
                          <a:srgbClr val="FF0000"/>
                        </a:solidFill>
                      </a:endParaRPr>
                    </a:p>
                  </a:txBody>
                  <a:tcPr marL="121920" marR="121920"/>
                </a:tc>
                <a:tc>
                  <a:txBody>
                    <a:bodyPr/>
                    <a:lstStyle/>
                    <a:p>
                      <a:r>
                        <a:rPr lang="tr-TR" b="1" dirty="0" smtClean="0"/>
                        <a:t>3</a:t>
                      </a:r>
                      <a:endParaRPr lang="tr-TR" b="1" dirty="0">
                        <a:solidFill>
                          <a:srgbClr val="FF0000"/>
                        </a:solidFill>
                      </a:endParaRPr>
                    </a:p>
                  </a:txBody>
                  <a:tcPr marL="121920" marR="121920"/>
                </a:tc>
                <a:tc>
                  <a:txBody>
                    <a:bodyPr/>
                    <a:lstStyle/>
                    <a:p>
                      <a:r>
                        <a:rPr lang="tr-TR" b="1" dirty="0" smtClean="0"/>
                        <a:t>4</a:t>
                      </a:r>
                      <a:endParaRPr lang="tr-TR" b="1" dirty="0">
                        <a:solidFill>
                          <a:srgbClr val="FF0000"/>
                        </a:solidFill>
                      </a:endParaRPr>
                    </a:p>
                  </a:txBody>
                  <a:tcPr marL="121920" marR="121920"/>
                </a:tc>
                <a:tc>
                  <a:txBody>
                    <a:bodyPr/>
                    <a:lstStyle/>
                    <a:p>
                      <a:r>
                        <a:rPr lang="tr-TR" b="1" dirty="0" smtClean="0"/>
                        <a:t>5</a:t>
                      </a:r>
                      <a:endParaRPr lang="tr-TR" b="1" dirty="0">
                        <a:solidFill>
                          <a:srgbClr val="FF0000"/>
                        </a:solidFill>
                      </a:endParaRPr>
                    </a:p>
                  </a:txBody>
                  <a:tcPr marL="121920" marR="121920"/>
                </a:tc>
                <a:tc>
                  <a:txBody>
                    <a:bodyPr/>
                    <a:lstStyle/>
                    <a:p>
                      <a:r>
                        <a:rPr lang="tr-TR" b="1" dirty="0" smtClean="0"/>
                        <a:t>6</a:t>
                      </a:r>
                      <a:endParaRPr lang="tr-TR" b="1" dirty="0">
                        <a:solidFill>
                          <a:srgbClr val="FF0000"/>
                        </a:solidFill>
                      </a:endParaRPr>
                    </a:p>
                  </a:txBody>
                  <a:tcPr marL="121920" marR="121920"/>
                </a:tc>
                <a:tc>
                  <a:txBody>
                    <a:bodyPr/>
                    <a:lstStyle/>
                    <a:p>
                      <a:r>
                        <a:rPr lang="tr-TR" b="1" dirty="0" smtClean="0"/>
                        <a:t>7</a:t>
                      </a:r>
                      <a:endParaRPr lang="tr-TR" b="1" dirty="0">
                        <a:solidFill>
                          <a:srgbClr val="FF0000"/>
                        </a:solidFill>
                      </a:endParaRPr>
                    </a:p>
                  </a:txBody>
                  <a:tcPr marL="121920" marR="121920"/>
                </a:tc>
                <a:tc>
                  <a:txBody>
                    <a:bodyPr/>
                    <a:lstStyle/>
                    <a:p>
                      <a:r>
                        <a:rPr lang="tr-TR" b="1" dirty="0" smtClean="0"/>
                        <a:t>8</a:t>
                      </a:r>
                      <a:endParaRPr lang="tr-TR" b="1" dirty="0">
                        <a:solidFill>
                          <a:srgbClr val="FF0000"/>
                        </a:solidFill>
                      </a:endParaRPr>
                    </a:p>
                  </a:txBody>
                  <a:tcPr marL="121920" marR="121920"/>
                </a:tc>
                <a:tc>
                  <a:txBody>
                    <a:bodyPr/>
                    <a:lstStyle/>
                    <a:p>
                      <a:r>
                        <a:rPr lang="tr-TR" b="1" dirty="0" smtClean="0"/>
                        <a:t>9</a:t>
                      </a:r>
                      <a:endParaRPr lang="tr-TR" b="1" dirty="0">
                        <a:solidFill>
                          <a:srgbClr val="FF0000"/>
                        </a:solidFill>
                      </a:endParaRPr>
                    </a:p>
                  </a:txBody>
                  <a:tcPr marL="121920" marR="121920"/>
                </a:tc>
                <a:tc>
                  <a:txBody>
                    <a:bodyPr/>
                    <a:lstStyle/>
                    <a:p>
                      <a:r>
                        <a:rPr lang="tr-TR" b="1" dirty="0" smtClean="0"/>
                        <a:t>10</a:t>
                      </a:r>
                      <a:endParaRPr lang="tr-TR" b="1" dirty="0">
                        <a:solidFill>
                          <a:srgbClr val="FF0000"/>
                        </a:solidFill>
                      </a:endParaRPr>
                    </a:p>
                  </a:txBody>
                  <a:tcPr marL="121920" marR="121920"/>
                </a:tc>
                <a:extLst>
                  <a:ext uri="{0D108BD9-81ED-4DB2-BD59-A6C34878D82A}">
                    <a16:rowId xmlns:a16="http://schemas.microsoft.com/office/drawing/2014/main" val="10001"/>
                  </a:ext>
                </a:extLst>
              </a:tr>
              <a:tr h="375283">
                <a:tc>
                  <a:txBody>
                    <a:bodyPr/>
                    <a:lstStyle/>
                    <a:p>
                      <a:r>
                        <a:rPr lang="tr-TR" b="1" dirty="0" smtClean="0"/>
                        <a:t>Doru Cevap:</a:t>
                      </a:r>
                      <a:endParaRPr lang="tr-TR" b="1" dirty="0"/>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E</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tc>
                  <a:txBody>
                    <a:bodyPr/>
                    <a:lstStyle/>
                    <a:p>
                      <a:r>
                        <a:rPr lang="tr-TR" b="1" dirty="0" smtClean="0"/>
                        <a:t>A</a:t>
                      </a:r>
                      <a:endParaRPr lang="tr-TR" b="1" dirty="0">
                        <a:solidFill>
                          <a:srgbClr val="FF0000"/>
                        </a:solidFill>
                      </a:endParaRPr>
                    </a:p>
                  </a:txBody>
                  <a:tcPr marL="121920" marR="121920"/>
                </a:tc>
                <a:tc>
                  <a:txBody>
                    <a:bodyPr/>
                    <a:lstStyle/>
                    <a:p>
                      <a:r>
                        <a:rPr lang="tr-TR" b="1" dirty="0" smtClean="0"/>
                        <a:t>D</a:t>
                      </a:r>
                      <a:endParaRPr lang="tr-TR" b="1" dirty="0">
                        <a:solidFill>
                          <a:srgbClr val="FF0000"/>
                        </a:solidFill>
                      </a:endParaRPr>
                    </a:p>
                  </a:txBody>
                  <a:tcPr marL="121920" marR="121920"/>
                </a:tc>
                <a:tc>
                  <a:txBody>
                    <a:bodyPr/>
                    <a:lstStyle/>
                    <a:p>
                      <a:r>
                        <a:rPr lang="tr-TR" b="1" dirty="0" smtClean="0"/>
                        <a:t>B</a:t>
                      </a:r>
                      <a:endParaRPr lang="tr-TR" b="1" dirty="0">
                        <a:solidFill>
                          <a:srgbClr val="FF0000"/>
                        </a:solidFill>
                      </a:endParaRPr>
                    </a:p>
                  </a:txBody>
                  <a:tcPr marL="121920" marR="121920"/>
                </a:tc>
                <a:tc>
                  <a:txBody>
                    <a:bodyPr/>
                    <a:lstStyle/>
                    <a:p>
                      <a:r>
                        <a:rPr lang="tr-TR" b="1" dirty="0" smtClean="0"/>
                        <a:t>C</a:t>
                      </a:r>
                      <a:endParaRPr lang="tr-TR" b="1" dirty="0">
                        <a:solidFill>
                          <a:srgbClr val="FF0000"/>
                        </a:solidFill>
                      </a:endParaRPr>
                    </a:p>
                  </a:txBody>
                  <a:tcPr marL="121920" marR="121920"/>
                </a:tc>
                <a:extLst>
                  <a:ext uri="{0D108BD9-81ED-4DB2-BD59-A6C34878D82A}">
                    <a16:rowId xmlns:a16="http://schemas.microsoft.com/office/drawing/2014/main" val="10002"/>
                  </a:ext>
                </a:extLst>
              </a:tr>
              <a:tr h="375283">
                <a:tc>
                  <a:txBody>
                    <a:bodyPr/>
                    <a:lstStyle/>
                    <a:p>
                      <a:r>
                        <a:rPr lang="tr-TR" dirty="0" smtClean="0"/>
                        <a:t>1. Aslı</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t>
                      </a:r>
                      <a:endParaRPr lang="tr-TR" dirty="0"/>
                    </a:p>
                  </a:txBody>
                  <a:tcPr marL="121920" marR="121920"/>
                </a:tc>
                <a:extLst>
                  <a:ext uri="{0D108BD9-81ED-4DB2-BD59-A6C34878D82A}">
                    <a16:rowId xmlns:a16="http://schemas.microsoft.com/office/drawing/2014/main" val="10003"/>
                  </a:ext>
                </a:extLst>
              </a:tr>
              <a:tr h="375283">
                <a:tc>
                  <a:txBody>
                    <a:bodyPr/>
                    <a:lstStyle/>
                    <a:p>
                      <a:r>
                        <a:rPr lang="tr-TR" dirty="0" smtClean="0"/>
                        <a:t>2. Cüneyt</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extLst>
                  <a:ext uri="{0D108BD9-81ED-4DB2-BD59-A6C34878D82A}">
                    <a16:rowId xmlns:a16="http://schemas.microsoft.com/office/drawing/2014/main" val="10004"/>
                  </a:ext>
                </a:extLst>
              </a:tr>
              <a:tr h="375283">
                <a:tc>
                  <a:txBody>
                    <a:bodyPr/>
                    <a:lstStyle/>
                    <a:p>
                      <a:r>
                        <a:rPr lang="tr-TR" dirty="0" smtClean="0"/>
                        <a:t>3. Ebru</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05"/>
                  </a:ext>
                </a:extLst>
              </a:tr>
              <a:tr h="375283">
                <a:tc>
                  <a:txBody>
                    <a:bodyPr/>
                    <a:lstStyle/>
                    <a:p>
                      <a:r>
                        <a:rPr lang="tr-TR" dirty="0" smtClean="0"/>
                        <a:t>4. Can</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06"/>
                  </a:ext>
                </a:extLst>
              </a:tr>
              <a:tr h="375283">
                <a:tc>
                  <a:txBody>
                    <a:bodyPr/>
                    <a:lstStyle/>
                    <a:p>
                      <a:r>
                        <a:rPr lang="tr-TR" dirty="0" smtClean="0"/>
                        <a:t>5. Ali</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B</a:t>
                      </a:r>
                      <a:endParaRPr lang="tr-TR" dirty="0"/>
                    </a:p>
                  </a:txBody>
                  <a:tcPr marL="121920" marR="121920"/>
                </a:tc>
                <a:extLst>
                  <a:ext uri="{0D108BD9-81ED-4DB2-BD59-A6C34878D82A}">
                    <a16:rowId xmlns:a16="http://schemas.microsoft.com/office/drawing/2014/main" val="10007"/>
                  </a:ext>
                </a:extLst>
              </a:tr>
              <a:tr h="375283">
                <a:tc>
                  <a:txBody>
                    <a:bodyPr/>
                    <a:lstStyle/>
                    <a:p>
                      <a:r>
                        <a:rPr lang="tr-TR" dirty="0" smtClean="0"/>
                        <a:t>6. Eda</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08"/>
                  </a:ext>
                </a:extLst>
              </a:tr>
              <a:tr h="375283">
                <a:tc>
                  <a:txBody>
                    <a:bodyPr/>
                    <a:lstStyle/>
                    <a:p>
                      <a:r>
                        <a:rPr lang="tr-TR" dirty="0" smtClean="0"/>
                        <a:t>7. Özge</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A</a:t>
                      </a:r>
                      <a:endParaRPr lang="tr-TR" dirty="0"/>
                    </a:p>
                  </a:txBody>
                  <a:tcPr marL="121920" marR="121920"/>
                </a:tc>
                <a:extLst>
                  <a:ext uri="{0D108BD9-81ED-4DB2-BD59-A6C34878D82A}">
                    <a16:rowId xmlns:a16="http://schemas.microsoft.com/office/drawing/2014/main" val="10009"/>
                  </a:ext>
                </a:extLst>
              </a:tr>
              <a:tr h="375283">
                <a:tc>
                  <a:txBody>
                    <a:bodyPr/>
                    <a:lstStyle/>
                    <a:p>
                      <a:r>
                        <a:rPr lang="tr-TR" dirty="0" smtClean="0"/>
                        <a:t>8. Emre</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10"/>
                  </a:ext>
                </a:extLst>
              </a:tr>
              <a:tr h="375283">
                <a:tc>
                  <a:txBody>
                    <a:bodyPr/>
                    <a:lstStyle/>
                    <a:p>
                      <a:r>
                        <a:rPr lang="tr-TR" dirty="0" smtClean="0"/>
                        <a:t>9. Sevda</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11"/>
                  </a:ext>
                </a:extLst>
              </a:tr>
              <a:tr h="375283">
                <a:tc>
                  <a:txBody>
                    <a:bodyPr/>
                    <a:lstStyle/>
                    <a:p>
                      <a:r>
                        <a:rPr lang="tr-TR" dirty="0" smtClean="0"/>
                        <a:t>10.Burak</a:t>
                      </a:r>
                      <a:endParaRPr lang="tr-TR" dirty="0">
                        <a:solidFill>
                          <a:srgbClr val="FF0000"/>
                        </a:solidFill>
                      </a:endParaRPr>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D</a:t>
                      </a:r>
                      <a:endParaRPr lang="tr-TR" dirty="0"/>
                    </a:p>
                  </a:txBody>
                  <a:tcPr marL="121920" marR="121920"/>
                </a:tc>
                <a:tc>
                  <a:txBody>
                    <a:bodyPr/>
                    <a:lstStyle/>
                    <a:p>
                      <a:r>
                        <a:rPr lang="tr-TR" dirty="0" smtClean="0"/>
                        <a:t>C</a:t>
                      </a:r>
                      <a:endParaRPr lang="tr-TR" dirty="0"/>
                    </a:p>
                  </a:txBody>
                  <a:tcPr marL="121920" marR="121920"/>
                </a:tc>
                <a:tc>
                  <a:txBody>
                    <a:bodyPr/>
                    <a:lstStyle/>
                    <a:p>
                      <a:r>
                        <a:rPr lang="tr-TR" dirty="0" smtClean="0"/>
                        <a:t>E</a:t>
                      </a:r>
                      <a:endParaRPr lang="tr-TR" dirty="0"/>
                    </a:p>
                  </a:txBody>
                  <a:tcPr marL="121920" marR="121920"/>
                </a:tc>
                <a:tc>
                  <a:txBody>
                    <a:bodyPr/>
                    <a:lstStyle/>
                    <a:p>
                      <a:r>
                        <a:rPr lang="tr-TR" dirty="0" smtClean="0"/>
                        <a:t>A</a:t>
                      </a:r>
                      <a:endParaRPr lang="tr-TR" dirty="0"/>
                    </a:p>
                  </a:txBody>
                  <a:tcPr marL="121920" marR="121920"/>
                </a:tc>
                <a:tc>
                  <a:txBody>
                    <a:bodyPr/>
                    <a:lstStyle/>
                    <a:p>
                      <a:r>
                        <a:rPr lang="tr-TR" dirty="0" smtClean="0"/>
                        <a:t>B</a:t>
                      </a:r>
                      <a:endParaRPr lang="tr-TR" dirty="0"/>
                    </a:p>
                  </a:txBody>
                  <a:tcPr marL="121920" marR="121920"/>
                </a:tc>
                <a:tc>
                  <a:txBody>
                    <a:bodyPr/>
                    <a:lstStyle/>
                    <a:p>
                      <a:r>
                        <a:rPr lang="tr-TR" dirty="0" smtClean="0"/>
                        <a:t>C</a:t>
                      </a:r>
                      <a:endParaRPr lang="tr-TR" dirty="0"/>
                    </a:p>
                  </a:txBody>
                  <a:tcPr marL="121920" marR="121920"/>
                </a:tc>
                <a:extLst>
                  <a:ext uri="{0D108BD9-81ED-4DB2-BD59-A6C34878D82A}">
                    <a16:rowId xmlns:a16="http://schemas.microsoft.com/office/drawing/2014/main" val="10012"/>
                  </a:ext>
                </a:extLst>
              </a:tr>
            </a:tbl>
          </a:graphicData>
        </a:graphic>
      </p:graphicFrame>
      <p:sp>
        <p:nvSpPr>
          <p:cNvPr id="7" name="Rectangle 2"/>
          <p:cNvSpPr>
            <a:spLocks noGrp="1" noChangeArrowheads="1"/>
          </p:cNvSpPr>
          <p:nvPr>
            <p:ph type="title"/>
          </p:nvPr>
        </p:nvSpPr>
        <p:spPr>
          <a:xfrm>
            <a:off x="623392" y="188640"/>
            <a:ext cx="10972800" cy="774700"/>
          </a:xfrm>
        </p:spPr>
        <p:txBody>
          <a:bodyPr>
            <a:normAutofit/>
          </a:bodyPr>
          <a:lstStyle/>
          <a:p>
            <a:pPr algn="ctr"/>
            <a:r>
              <a:rPr lang="tr-TR" sz="2800" b="1" dirty="0" smtClean="0">
                <a:solidFill>
                  <a:srgbClr val="FF0000"/>
                </a:solidFill>
                <a:latin typeface="Times New Roman" pitchFamily="18" charset="0"/>
                <a:cs typeface="Times New Roman" pitchFamily="18" charset="0"/>
              </a:rPr>
              <a:t>Madde Cevapları Matrisi</a:t>
            </a:r>
          </a:p>
        </p:txBody>
      </p:sp>
    </p:spTree>
    <p:extLst>
      <p:ext uri="{BB962C8B-B14F-4D97-AF65-F5344CB8AC3E}">
        <p14:creationId xmlns:p14="http://schemas.microsoft.com/office/powerpoint/2010/main" val="2219946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405821098"/>
              </p:ext>
            </p:extLst>
          </p:nvPr>
        </p:nvGraphicFramePr>
        <p:xfrm>
          <a:off x="1071121" y="663815"/>
          <a:ext cx="9793091" cy="5923280"/>
        </p:xfrm>
        <a:graphic>
          <a:graphicData uri="http://schemas.openxmlformats.org/drawingml/2006/table">
            <a:tbl>
              <a:tblPr firstRow="1" bandRow="1">
                <a:tableStyleId>{ED083AE6-46FA-4A59-8FB0-9F97EB10719F}</a:tableStyleId>
              </a:tblPr>
              <a:tblGrid>
                <a:gridCol w="197688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37936">
                  <a:extLst>
                    <a:ext uri="{9D8B030D-6E8A-4147-A177-3AD203B41FA5}">
                      <a16:colId xmlns:a16="http://schemas.microsoft.com/office/drawing/2014/main" val="20002"/>
                    </a:ext>
                  </a:extLst>
                </a:gridCol>
                <a:gridCol w="593558">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41685">
                  <a:extLst>
                    <a:ext uri="{9D8B030D-6E8A-4147-A177-3AD203B41FA5}">
                      <a16:colId xmlns:a16="http://schemas.microsoft.com/office/drawing/2014/main" val="20005"/>
                    </a:ext>
                  </a:extLst>
                </a:gridCol>
                <a:gridCol w="513347">
                  <a:extLst>
                    <a:ext uri="{9D8B030D-6E8A-4147-A177-3AD203B41FA5}">
                      <a16:colId xmlns:a16="http://schemas.microsoft.com/office/drawing/2014/main" val="20006"/>
                    </a:ext>
                  </a:extLst>
                </a:gridCol>
                <a:gridCol w="689810">
                  <a:extLst>
                    <a:ext uri="{9D8B030D-6E8A-4147-A177-3AD203B41FA5}">
                      <a16:colId xmlns:a16="http://schemas.microsoft.com/office/drawing/2014/main" val="20007"/>
                    </a:ext>
                  </a:extLst>
                </a:gridCol>
                <a:gridCol w="689811">
                  <a:extLst>
                    <a:ext uri="{9D8B030D-6E8A-4147-A177-3AD203B41FA5}">
                      <a16:colId xmlns:a16="http://schemas.microsoft.com/office/drawing/2014/main" val="20008"/>
                    </a:ext>
                  </a:extLst>
                </a:gridCol>
                <a:gridCol w="641684">
                  <a:extLst>
                    <a:ext uri="{9D8B030D-6E8A-4147-A177-3AD203B41FA5}">
                      <a16:colId xmlns:a16="http://schemas.microsoft.com/office/drawing/2014/main" val="20009"/>
                    </a:ext>
                  </a:extLst>
                </a:gridCol>
                <a:gridCol w="529390">
                  <a:extLst>
                    <a:ext uri="{9D8B030D-6E8A-4147-A177-3AD203B41FA5}">
                      <a16:colId xmlns:a16="http://schemas.microsoft.com/office/drawing/2014/main" val="20010"/>
                    </a:ext>
                  </a:extLst>
                </a:gridCol>
                <a:gridCol w="1559790">
                  <a:extLst>
                    <a:ext uri="{9D8B030D-6E8A-4147-A177-3AD203B41FA5}">
                      <a16:colId xmlns:a16="http://schemas.microsoft.com/office/drawing/2014/main" val="20011"/>
                    </a:ext>
                  </a:extLst>
                </a:gridCol>
              </a:tblGrid>
              <a:tr h="370840">
                <a:tc>
                  <a:txBody>
                    <a:bodyPr/>
                    <a:lstStyle/>
                    <a:p>
                      <a:pPr algn="ctr"/>
                      <a:endParaRPr lang="tr-TR" dirty="0"/>
                    </a:p>
                  </a:txBody>
                  <a:tcPr marL="121920" marR="121920"/>
                </a:tc>
                <a:tc gridSpan="10">
                  <a:txBody>
                    <a:bodyPr/>
                    <a:lstStyle/>
                    <a:p>
                      <a:pPr algn="ctr"/>
                      <a:r>
                        <a:rPr lang="tr-TR" dirty="0" smtClean="0"/>
                        <a:t>TEST MADDELERİ</a:t>
                      </a:r>
                      <a:endParaRPr lang="tr-TR" dirty="0"/>
                    </a:p>
                  </a:txBody>
                  <a:tcPr marL="121920" marR="121920"/>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hMerge="1">
                  <a:txBody>
                    <a:bodyPr/>
                    <a:lstStyle/>
                    <a:p>
                      <a:endParaRPr lang="tr-TR" dirty="0"/>
                    </a:p>
                  </a:txBody>
                  <a:tcPr/>
                </a:tc>
                <a:tc>
                  <a:txBody>
                    <a:bodyPr/>
                    <a:lstStyle/>
                    <a:p>
                      <a:pPr algn="ctr"/>
                      <a:endParaRPr lang="tr-TR" dirty="0"/>
                    </a:p>
                  </a:txBody>
                  <a:tcPr marL="121920" marR="121920"/>
                </a:tc>
                <a:extLst>
                  <a:ext uri="{0D108BD9-81ED-4DB2-BD59-A6C34878D82A}">
                    <a16:rowId xmlns:a16="http://schemas.microsoft.com/office/drawing/2014/main" val="10000"/>
                  </a:ext>
                </a:extLst>
              </a:tr>
              <a:tr h="370840">
                <a:tc>
                  <a:txBody>
                    <a:bodyPr/>
                    <a:lstStyle/>
                    <a:p>
                      <a:pPr algn="ctr"/>
                      <a:r>
                        <a:rPr lang="tr-TR" b="1" dirty="0" smtClean="0"/>
                        <a:t>Soru No:</a:t>
                      </a:r>
                      <a:endParaRPr lang="tr-TR" b="1" dirty="0"/>
                    </a:p>
                  </a:txBody>
                  <a:tcPr marL="121920" marR="121920"/>
                </a:tc>
                <a:tc>
                  <a:txBody>
                    <a:bodyPr/>
                    <a:lstStyle/>
                    <a:p>
                      <a:pPr algn="ctr"/>
                      <a:r>
                        <a:rPr lang="tr-TR" b="1" dirty="0" smtClean="0"/>
                        <a:t>1</a:t>
                      </a:r>
                      <a:endParaRPr lang="tr-TR" b="1" dirty="0">
                        <a:solidFill>
                          <a:srgbClr val="FF0000"/>
                        </a:solidFill>
                      </a:endParaRPr>
                    </a:p>
                  </a:txBody>
                  <a:tcPr marL="121920" marR="121920"/>
                </a:tc>
                <a:tc>
                  <a:txBody>
                    <a:bodyPr/>
                    <a:lstStyle/>
                    <a:p>
                      <a:pPr algn="ctr"/>
                      <a:r>
                        <a:rPr lang="tr-TR" b="1" dirty="0" smtClean="0"/>
                        <a:t>2</a:t>
                      </a:r>
                      <a:endParaRPr lang="tr-TR" b="1" dirty="0">
                        <a:solidFill>
                          <a:srgbClr val="FF0000"/>
                        </a:solidFill>
                      </a:endParaRPr>
                    </a:p>
                  </a:txBody>
                  <a:tcPr marL="121920" marR="121920"/>
                </a:tc>
                <a:tc>
                  <a:txBody>
                    <a:bodyPr/>
                    <a:lstStyle/>
                    <a:p>
                      <a:pPr algn="ctr"/>
                      <a:r>
                        <a:rPr lang="tr-TR" b="1" dirty="0" smtClean="0"/>
                        <a:t>3</a:t>
                      </a:r>
                      <a:endParaRPr lang="tr-TR" b="1" dirty="0">
                        <a:solidFill>
                          <a:srgbClr val="FF0000"/>
                        </a:solidFill>
                      </a:endParaRPr>
                    </a:p>
                  </a:txBody>
                  <a:tcPr marL="121920" marR="121920"/>
                </a:tc>
                <a:tc>
                  <a:txBody>
                    <a:bodyPr/>
                    <a:lstStyle/>
                    <a:p>
                      <a:pPr algn="ctr"/>
                      <a:r>
                        <a:rPr lang="tr-TR" b="1" dirty="0" smtClean="0"/>
                        <a:t>4</a:t>
                      </a:r>
                      <a:endParaRPr lang="tr-TR" b="1" dirty="0">
                        <a:solidFill>
                          <a:srgbClr val="FF0000"/>
                        </a:solidFill>
                      </a:endParaRPr>
                    </a:p>
                  </a:txBody>
                  <a:tcPr marL="121920" marR="121920"/>
                </a:tc>
                <a:tc>
                  <a:txBody>
                    <a:bodyPr/>
                    <a:lstStyle/>
                    <a:p>
                      <a:pPr algn="ctr"/>
                      <a:r>
                        <a:rPr lang="tr-TR" b="1" dirty="0" smtClean="0"/>
                        <a:t>5</a:t>
                      </a:r>
                      <a:endParaRPr lang="tr-TR" b="1" dirty="0">
                        <a:solidFill>
                          <a:srgbClr val="FF0000"/>
                        </a:solidFill>
                      </a:endParaRPr>
                    </a:p>
                  </a:txBody>
                  <a:tcPr marL="121920" marR="121920"/>
                </a:tc>
                <a:tc>
                  <a:txBody>
                    <a:bodyPr/>
                    <a:lstStyle/>
                    <a:p>
                      <a:pPr algn="ctr"/>
                      <a:r>
                        <a:rPr lang="tr-TR" b="1" dirty="0" smtClean="0"/>
                        <a:t>6</a:t>
                      </a:r>
                      <a:endParaRPr lang="tr-TR" b="1" dirty="0">
                        <a:solidFill>
                          <a:srgbClr val="FF0000"/>
                        </a:solidFill>
                      </a:endParaRPr>
                    </a:p>
                  </a:txBody>
                  <a:tcPr marL="121920" marR="121920"/>
                </a:tc>
                <a:tc>
                  <a:txBody>
                    <a:bodyPr/>
                    <a:lstStyle/>
                    <a:p>
                      <a:pPr algn="ctr"/>
                      <a:r>
                        <a:rPr lang="tr-TR" b="1" dirty="0" smtClean="0"/>
                        <a:t>7</a:t>
                      </a:r>
                      <a:endParaRPr lang="tr-TR" b="1" dirty="0">
                        <a:solidFill>
                          <a:srgbClr val="FF0000"/>
                        </a:solidFill>
                      </a:endParaRPr>
                    </a:p>
                  </a:txBody>
                  <a:tcPr marL="121920" marR="121920"/>
                </a:tc>
                <a:tc>
                  <a:txBody>
                    <a:bodyPr/>
                    <a:lstStyle/>
                    <a:p>
                      <a:pPr algn="ctr"/>
                      <a:r>
                        <a:rPr lang="tr-TR" b="1" dirty="0" smtClean="0"/>
                        <a:t>8</a:t>
                      </a:r>
                      <a:endParaRPr lang="tr-TR" b="1" dirty="0">
                        <a:solidFill>
                          <a:srgbClr val="FF0000"/>
                        </a:solidFill>
                      </a:endParaRPr>
                    </a:p>
                  </a:txBody>
                  <a:tcPr marL="121920" marR="121920"/>
                </a:tc>
                <a:tc>
                  <a:txBody>
                    <a:bodyPr/>
                    <a:lstStyle/>
                    <a:p>
                      <a:pPr algn="ctr"/>
                      <a:r>
                        <a:rPr lang="tr-TR" b="1" dirty="0" smtClean="0"/>
                        <a:t>9</a:t>
                      </a:r>
                      <a:endParaRPr lang="tr-TR" b="1" dirty="0">
                        <a:solidFill>
                          <a:srgbClr val="FF0000"/>
                        </a:solidFill>
                      </a:endParaRPr>
                    </a:p>
                  </a:txBody>
                  <a:tcPr marL="121920" marR="121920"/>
                </a:tc>
                <a:tc>
                  <a:txBody>
                    <a:bodyPr/>
                    <a:lstStyle/>
                    <a:p>
                      <a:pPr algn="ctr"/>
                      <a:r>
                        <a:rPr lang="tr-TR" b="1" dirty="0" smtClean="0"/>
                        <a:t>10</a:t>
                      </a:r>
                      <a:endParaRPr lang="tr-TR" b="1" dirty="0">
                        <a:solidFill>
                          <a:srgbClr val="FF0000"/>
                        </a:solidFill>
                      </a:endParaRPr>
                    </a:p>
                  </a:txBody>
                  <a:tcPr marL="121920" marR="121920"/>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dirty="0" smtClean="0"/>
                        <a:t>Öğrenci Toplam Puanı (X)</a:t>
                      </a:r>
                      <a:endParaRPr lang="tr-TR" sz="2000" b="1" dirty="0" smtClean="0">
                        <a:solidFill>
                          <a:srgbClr val="FF0000"/>
                        </a:solidFill>
                      </a:endParaRPr>
                    </a:p>
                  </a:txBody>
                  <a:tcPr marL="121920" marR="121920"/>
                </a:tc>
                <a:extLst>
                  <a:ext uri="{0D108BD9-81ED-4DB2-BD59-A6C34878D82A}">
                    <a16:rowId xmlns:a16="http://schemas.microsoft.com/office/drawing/2014/main" val="10001"/>
                  </a:ext>
                </a:extLst>
              </a:tr>
              <a:tr h="5408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b="1" dirty="0" smtClean="0"/>
                        <a:t>Doru Cevap:</a:t>
                      </a:r>
                    </a:p>
                    <a:p>
                      <a:pPr algn="ctr"/>
                      <a:endParaRPr lang="tr-TR" dirty="0"/>
                    </a:p>
                  </a:txBody>
                  <a:tcPr marL="121920" marR="121920"/>
                </a:tc>
                <a:tc>
                  <a:txBody>
                    <a:bodyPr/>
                    <a:lstStyle/>
                    <a:p>
                      <a:pPr algn="ctr"/>
                      <a:r>
                        <a:rPr lang="tr-TR" b="1" dirty="0" smtClean="0"/>
                        <a:t>A</a:t>
                      </a:r>
                      <a:endParaRPr lang="tr-TR" b="1" dirty="0">
                        <a:solidFill>
                          <a:srgbClr val="FF0000"/>
                        </a:solidFill>
                      </a:endParaRPr>
                    </a:p>
                  </a:txBody>
                  <a:tcPr marL="121920" marR="121920"/>
                </a:tc>
                <a:tc>
                  <a:txBody>
                    <a:bodyPr/>
                    <a:lstStyle/>
                    <a:p>
                      <a:pPr algn="ctr"/>
                      <a:r>
                        <a:rPr lang="tr-TR" b="1" dirty="0" smtClean="0"/>
                        <a:t>B</a:t>
                      </a:r>
                      <a:endParaRPr lang="tr-TR" b="1" dirty="0">
                        <a:solidFill>
                          <a:srgbClr val="FF0000"/>
                        </a:solidFill>
                      </a:endParaRPr>
                    </a:p>
                  </a:txBody>
                  <a:tcPr marL="121920" marR="121920"/>
                </a:tc>
                <a:tc>
                  <a:txBody>
                    <a:bodyPr/>
                    <a:lstStyle/>
                    <a:p>
                      <a:pPr algn="ctr"/>
                      <a:r>
                        <a:rPr lang="tr-TR" b="1" dirty="0" smtClean="0"/>
                        <a:t>E</a:t>
                      </a:r>
                      <a:endParaRPr lang="tr-TR" b="1" dirty="0">
                        <a:solidFill>
                          <a:srgbClr val="FF0000"/>
                        </a:solidFill>
                      </a:endParaRPr>
                    </a:p>
                  </a:txBody>
                  <a:tcPr marL="121920" marR="121920"/>
                </a:tc>
                <a:tc>
                  <a:txBody>
                    <a:bodyPr/>
                    <a:lstStyle/>
                    <a:p>
                      <a:pPr algn="ctr"/>
                      <a:r>
                        <a:rPr lang="tr-TR" b="1" dirty="0" smtClean="0"/>
                        <a:t>E</a:t>
                      </a:r>
                      <a:endParaRPr lang="tr-TR" b="1" dirty="0">
                        <a:solidFill>
                          <a:srgbClr val="FF0000"/>
                        </a:solidFill>
                      </a:endParaRPr>
                    </a:p>
                  </a:txBody>
                  <a:tcPr marL="121920" marR="121920"/>
                </a:tc>
                <a:tc>
                  <a:txBody>
                    <a:bodyPr/>
                    <a:lstStyle/>
                    <a:p>
                      <a:pPr algn="ctr"/>
                      <a:r>
                        <a:rPr lang="tr-TR" b="1" dirty="0" smtClean="0"/>
                        <a:t>D</a:t>
                      </a:r>
                      <a:endParaRPr lang="tr-TR" b="1" dirty="0">
                        <a:solidFill>
                          <a:srgbClr val="FF0000"/>
                        </a:solidFill>
                      </a:endParaRPr>
                    </a:p>
                  </a:txBody>
                  <a:tcPr marL="121920" marR="121920"/>
                </a:tc>
                <a:tc>
                  <a:txBody>
                    <a:bodyPr/>
                    <a:lstStyle/>
                    <a:p>
                      <a:pPr algn="ctr"/>
                      <a:r>
                        <a:rPr lang="tr-TR" b="1" dirty="0" smtClean="0"/>
                        <a:t>C</a:t>
                      </a:r>
                      <a:endParaRPr lang="tr-TR" b="1" dirty="0">
                        <a:solidFill>
                          <a:srgbClr val="FF0000"/>
                        </a:solidFill>
                      </a:endParaRPr>
                    </a:p>
                  </a:txBody>
                  <a:tcPr marL="121920" marR="121920"/>
                </a:tc>
                <a:tc>
                  <a:txBody>
                    <a:bodyPr/>
                    <a:lstStyle/>
                    <a:p>
                      <a:pPr algn="ctr"/>
                      <a:r>
                        <a:rPr lang="tr-TR" b="1" dirty="0" smtClean="0"/>
                        <a:t>A</a:t>
                      </a:r>
                      <a:endParaRPr lang="tr-TR" b="1" dirty="0">
                        <a:solidFill>
                          <a:srgbClr val="FF0000"/>
                        </a:solidFill>
                      </a:endParaRPr>
                    </a:p>
                  </a:txBody>
                  <a:tcPr marL="121920" marR="121920"/>
                </a:tc>
                <a:tc>
                  <a:txBody>
                    <a:bodyPr/>
                    <a:lstStyle/>
                    <a:p>
                      <a:pPr algn="ctr"/>
                      <a:r>
                        <a:rPr lang="tr-TR" b="1" dirty="0" smtClean="0"/>
                        <a:t>D</a:t>
                      </a:r>
                      <a:endParaRPr lang="tr-TR" b="1" dirty="0">
                        <a:solidFill>
                          <a:srgbClr val="FF0000"/>
                        </a:solidFill>
                      </a:endParaRPr>
                    </a:p>
                  </a:txBody>
                  <a:tcPr marL="121920" marR="121920"/>
                </a:tc>
                <a:tc>
                  <a:txBody>
                    <a:bodyPr/>
                    <a:lstStyle/>
                    <a:p>
                      <a:pPr algn="ctr"/>
                      <a:r>
                        <a:rPr lang="tr-TR" b="1" dirty="0" smtClean="0"/>
                        <a:t>B</a:t>
                      </a:r>
                      <a:endParaRPr lang="tr-TR" b="1" dirty="0">
                        <a:solidFill>
                          <a:srgbClr val="FF0000"/>
                        </a:solidFill>
                      </a:endParaRPr>
                    </a:p>
                  </a:txBody>
                  <a:tcPr marL="121920" marR="121920"/>
                </a:tc>
                <a:tc>
                  <a:txBody>
                    <a:bodyPr/>
                    <a:lstStyle/>
                    <a:p>
                      <a:pPr algn="ctr"/>
                      <a:r>
                        <a:rPr lang="tr-TR" b="1" dirty="0" smtClean="0"/>
                        <a:t>C</a:t>
                      </a:r>
                      <a:endParaRPr lang="tr-TR" b="1" dirty="0">
                        <a:solidFill>
                          <a:srgbClr val="FF0000"/>
                        </a:solidFill>
                      </a:endParaRPr>
                    </a:p>
                  </a:txBody>
                  <a:tcPr marL="121920" marR="121920"/>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800" b="1" dirty="0" smtClean="0">
                        <a:solidFill>
                          <a:srgbClr val="FF0000"/>
                        </a:solidFill>
                      </a:endParaRPr>
                    </a:p>
                  </a:txBody>
                  <a:tcPr/>
                </a:tc>
                <a:extLst>
                  <a:ext uri="{0D108BD9-81ED-4DB2-BD59-A6C34878D82A}">
                    <a16:rowId xmlns:a16="http://schemas.microsoft.com/office/drawing/2014/main" val="10002"/>
                  </a:ext>
                </a:extLst>
              </a:tr>
              <a:tr h="370840">
                <a:tc>
                  <a:txBody>
                    <a:bodyPr/>
                    <a:lstStyle/>
                    <a:p>
                      <a:pPr algn="l"/>
                      <a:r>
                        <a:rPr lang="tr-TR" sz="2000" dirty="0" smtClean="0"/>
                        <a:t>1. Aslı</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5</a:t>
                      </a:r>
                      <a:endParaRPr lang="tr-TR" sz="2000" dirty="0"/>
                    </a:p>
                  </a:txBody>
                  <a:tcPr marL="121920" marR="121920"/>
                </a:tc>
                <a:extLst>
                  <a:ext uri="{0D108BD9-81ED-4DB2-BD59-A6C34878D82A}">
                    <a16:rowId xmlns:a16="http://schemas.microsoft.com/office/drawing/2014/main" val="10003"/>
                  </a:ext>
                </a:extLst>
              </a:tr>
              <a:tr h="370840">
                <a:tc>
                  <a:txBody>
                    <a:bodyPr/>
                    <a:lstStyle/>
                    <a:p>
                      <a:pPr algn="l"/>
                      <a:r>
                        <a:rPr lang="tr-TR" sz="2000" dirty="0" smtClean="0"/>
                        <a:t>2. Cüneyt</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4</a:t>
                      </a:r>
                      <a:endParaRPr lang="tr-TR" sz="2000" dirty="0"/>
                    </a:p>
                  </a:txBody>
                  <a:tcPr marL="121920" marR="121920"/>
                </a:tc>
                <a:extLst>
                  <a:ext uri="{0D108BD9-81ED-4DB2-BD59-A6C34878D82A}">
                    <a16:rowId xmlns:a16="http://schemas.microsoft.com/office/drawing/2014/main" val="10004"/>
                  </a:ext>
                </a:extLst>
              </a:tr>
              <a:tr h="370840">
                <a:tc>
                  <a:txBody>
                    <a:bodyPr/>
                    <a:lstStyle/>
                    <a:p>
                      <a:pPr algn="l"/>
                      <a:r>
                        <a:rPr lang="tr-TR" sz="2000" dirty="0" smtClean="0"/>
                        <a:t>3. Ebru</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3</a:t>
                      </a:r>
                      <a:endParaRPr lang="tr-TR" sz="2000" dirty="0"/>
                    </a:p>
                  </a:txBody>
                  <a:tcPr marL="121920" marR="121920"/>
                </a:tc>
                <a:extLst>
                  <a:ext uri="{0D108BD9-81ED-4DB2-BD59-A6C34878D82A}">
                    <a16:rowId xmlns:a16="http://schemas.microsoft.com/office/drawing/2014/main" val="10005"/>
                  </a:ext>
                </a:extLst>
              </a:tr>
              <a:tr h="370840">
                <a:tc>
                  <a:txBody>
                    <a:bodyPr/>
                    <a:lstStyle/>
                    <a:p>
                      <a:pPr algn="l"/>
                      <a:r>
                        <a:rPr lang="tr-TR" sz="2000" dirty="0" smtClean="0"/>
                        <a:t>4. Can</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7</a:t>
                      </a:r>
                      <a:endParaRPr lang="tr-TR" sz="2000" dirty="0"/>
                    </a:p>
                  </a:txBody>
                  <a:tcPr marL="121920" marR="121920"/>
                </a:tc>
                <a:extLst>
                  <a:ext uri="{0D108BD9-81ED-4DB2-BD59-A6C34878D82A}">
                    <a16:rowId xmlns:a16="http://schemas.microsoft.com/office/drawing/2014/main" val="10006"/>
                  </a:ext>
                </a:extLst>
              </a:tr>
              <a:tr h="370840">
                <a:tc>
                  <a:txBody>
                    <a:bodyPr/>
                    <a:lstStyle/>
                    <a:p>
                      <a:pPr algn="l"/>
                      <a:r>
                        <a:rPr lang="tr-TR" sz="2000" dirty="0" smtClean="0"/>
                        <a:t>5. Ali</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extLst>
                  <a:ext uri="{0D108BD9-81ED-4DB2-BD59-A6C34878D82A}">
                    <a16:rowId xmlns:a16="http://schemas.microsoft.com/office/drawing/2014/main" val="10007"/>
                  </a:ext>
                </a:extLst>
              </a:tr>
              <a:tr h="370840">
                <a:tc>
                  <a:txBody>
                    <a:bodyPr/>
                    <a:lstStyle/>
                    <a:p>
                      <a:pPr algn="l"/>
                      <a:r>
                        <a:rPr lang="tr-TR" sz="2000" dirty="0" smtClean="0"/>
                        <a:t>6. Eda</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9</a:t>
                      </a:r>
                      <a:endParaRPr lang="tr-TR" sz="2000" dirty="0"/>
                    </a:p>
                  </a:txBody>
                  <a:tcPr marL="121920" marR="121920"/>
                </a:tc>
                <a:extLst>
                  <a:ext uri="{0D108BD9-81ED-4DB2-BD59-A6C34878D82A}">
                    <a16:rowId xmlns:a16="http://schemas.microsoft.com/office/drawing/2014/main" val="10008"/>
                  </a:ext>
                </a:extLst>
              </a:tr>
              <a:tr h="370840">
                <a:tc>
                  <a:txBody>
                    <a:bodyPr/>
                    <a:lstStyle/>
                    <a:p>
                      <a:pPr algn="l"/>
                      <a:r>
                        <a:rPr lang="tr-TR" sz="2000" dirty="0" smtClean="0"/>
                        <a:t>7. Özge</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6</a:t>
                      </a:r>
                      <a:endParaRPr lang="tr-TR" sz="2000" dirty="0"/>
                    </a:p>
                  </a:txBody>
                  <a:tcPr marL="121920" marR="121920"/>
                </a:tc>
                <a:extLst>
                  <a:ext uri="{0D108BD9-81ED-4DB2-BD59-A6C34878D82A}">
                    <a16:rowId xmlns:a16="http://schemas.microsoft.com/office/drawing/2014/main" val="10009"/>
                  </a:ext>
                </a:extLst>
              </a:tr>
              <a:tr h="370840">
                <a:tc>
                  <a:txBody>
                    <a:bodyPr/>
                    <a:lstStyle/>
                    <a:p>
                      <a:pPr algn="l"/>
                      <a:r>
                        <a:rPr lang="tr-TR" sz="2000" dirty="0" smtClean="0"/>
                        <a:t>8. Emre</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5</a:t>
                      </a:r>
                      <a:endParaRPr lang="tr-TR" sz="2000" dirty="0"/>
                    </a:p>
                  </a:txBody>
                  <a:tcPr marL="121920" marR="121920"/>
                </a:tc>
                <a:extLst>
                  <a:ext uri="{0D108BD9-81ED-4DB2-BD59-A6C34878D82A}">
                    <a16:rowId xmlns:a16="http://schemas.microsoft.com/office/drawing/2014/main" val="10010"/>
                  </a:ext>
                </a:extLst>
              </a:tr>
              <a:tr h="370840">
                <a:tc>
                  <a:txBody>
                    <a:bodyPr/>
                    <a:lstStyle/>
                    <a:p>
                      <a:pPr algn="l"/>
                      <a:r>
                        <a:rPr lang="tr-TR" sz="2000" dirty="0" smtClean="0"/>
                        <a:t>9. Sevda</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9</a:t>
                      </a:r>
                      <a:endParaRPr lang="tr-TR" sz="2000" dirty="0"/>
                    </a:p>
                  </a:txBody>
                  <a:tcPr marL="121920" marR="121920"/>
                </a:tc>
                <a:extLst>
                  <a:ext uri="{0D108BD9-81ED-4DB2-BD59-A6C34878D82A}">
                    <a16:rowId xmlns:a16="http://schemas.microsoft.com/office/drawing/2014/main" val="10011"/>
                  </a:ext>
                </a:extLst>
              </a:tr>
              <a:tr h="370840">
                <a:tc>
                  <a:txBody>
                    <a:bodyPr/>
                    <a:lstStyle/>
                    <a:p>
                      <a:pPr algn="l"/>
                      <a:r>
                        <a:rPr lang="tr-TR" sz="2000" dirty="0" smtClean="0"/>
                        <a:t>10. Burak</a:t>
                      </a:r>
                      <a:endParaRPr lang="tr-TR" sz="2000" dirty="0">
                        <a:solidFill>
                          <a:srgbClr val="FF0000"/>
                        </a:solidFill>
                      </a:endParaRPr>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0</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1</a:t>
                      </a:r>
                      <a:endParaRPr lang="tr-TR" sz="2000" dirty="0"/>
                    </a:p>
                  </a:txBody>
                  <a:tcPr marL="121920" marR="121920"/>
                </a:tc>
                <a:tc>
                  <a:txBody>
                    <a:bodyPr/>
                    <a:lstStyle/>
                    <a:p>
                      <a:pPr algn="ctr"/>
                      <a:r>
                        <a:rPr lang="tr-TR" sz="2000" dirty="0" smtClean="0"/>
                        <a:t>7</a:t>
                      </a:r>
                      <a:endParaRPr lang="tr-TR" sz="2000" dirty="0"/>
                    </a:p>
                  </a:txBody>
                  <a:tcPr marL="121920" marR="121920"/>
                </a:tc>
                <a:extLst>
                  <a:ext uri="{0D108BD9-81ED-4DB2-BD59-A6C34878D82A}">
                    <a16:rowId xmlns:a16="http://schemas.microsoft.com/office/drawing/2014/main" val="10012"/>
                  </a:ext>
                </a:extLst>
              </a:tr>
              <a:tr h="370840">
                <a:tc>
                  <a:txBody>
                    <a:bodyPr/>
                    <a:lstStyle/>
                    <a:p>
                      <a:pPr algn="ctr"/>
                      <a:r>
                        <a:rPr lang="tr-TR" sz="1600" b="1" dirty="0" smtClean="0">
                          <a:solidFill>
                            <a:srgbClr val="FF0000"/>
                          </a:solidFill>
                        </a:rPr>
                        <a:t>Maddeyi doğru</a:t>
                      </a:r>
                      <a:r>
                        <a:rPr lang="tr-TR" sz="1600" b="1" baseline="0" dirty="0" smtClean="0">
                          <a:solidFill>
                            <a:srgbClr val="FF0000"/>
                          </a:solidFill>
                        </a:rPr>
                        <a:t> cevaplayan sayısı</a:t>
                      </a:r>
                      <a:endParaRPr lang="tr-TR" sz="1600" b="1" dirty="0">
                        <a:solidFill>
                          <a:srgbClr val="FF0000"/>
                        </a:solidFill>
                      </a:endParaRPr>
                    </a:p>
                  </a:txBody>
                  <a:tcPr marL="121920" marR="121920"/>
                </a:tc>
                <a:tc>
                  <a:txBody>
                    <a:bodyPr/>
                    <a:lstStyle/>
                    <a:p>
                      <a:pPr algn="ctr"/>
                      <a:r>
                        <a:rPr lang="tr-TR" sz="2000" b="1" dirty="0" smtClean="0">
                          <a:solidFill>
                            <a:srgbClr val="FF0000"/>
                          </a:solidFill>
                        </a:rPr>
                        <a:t>10</a:t>
                      </a:r>
                      <a:endParaRPr lang="tr-TR" sz="2000" b="1" dirty="0">
                        <a:solidFill>
                          <a:srgbClr val="FF0000"/>
                        </a:solidFill>
                      </a:endParaRPr>
                    </a:p>
                  </a:txBody>
                  <a:tcPr marL="121920" marR="121920"/>
                </a:tc>
                <a:tc>
                  <a:txBody>
                    <a:bodyPr/>
                    <a:lstStyle/>
                    <a:p>
                      <a:pPr algn="ctr"/>
                      <a:r>
                        <a:rPr lang="tr-TR" sz="2000" b="1" dirty="0" smtClean="0">
                          <a:solidFill>
                            <a:srgbClr val="FF0000"/>
                          </a:solidFill>
                        </a:rPr>
                        <a:t>7</a:t>
                      </a:r>
                      <a:endParaRPr lang="tr-TR" sz="2000" b="1" dirty="0">
                        <a:solidFill>
                          <a:srgbClr val="FF0000"/>
                        </a:solidFill>
                      </a:endParaRPr>
                    </a:p>
                  </a:txBody>
                  <a:tcPr marL="121920" marR="121920"/>
                </a:tc>
                <a:tc>
                  <a:txBody>
                    <a:bodyPr/>
                    <a:lstStyle/>
                    <a:p>
                      <a:pPr algn="ctr"/>
                      <a:r>
                        <a:rPr lang="tr-TR" sz="2000" b="1" dirty="0" smtClean="0">
                          <a:solidFill>
                            <a:srgbClr val="FF0000"/>
                          </a:solidFill>
                        </a:rPr>
                        <a:t>6</a:t>
                      </a:r>
                      <a:endParaRPr lang="tr-TR" sz="2000" b="1" dirty="0">
                        <a:solidFill>
                          <a:srgbClr val="FF0000"/>
                        </a:solidFill>
                      </a:endParaRPr>
                    </a:p>
                  </a:txBody>
                  <a:tcPr marL="121920" marR="121920"/>
                </a:tc>
                <a:tc>
                  <a:txBody>
                    <a:bodyPr/>
                    <a:lstStyle/>
                    <a:p>
                      <a:pPr algn="ctr"/>
                      <a:r>
                        <a:rPr lang="tr-TR" sz="2000" b="1" dirty="0" smtClean="0">
                          <a:solidFill>
                            <a:srgbClr val="FF0000"/>
                          </a:solidFill>
                        </a:rPr>
                        <a:t>5</a:t>
                      </a:r>
                      <a:endParaRPr lang="tr-TR" sz="2000" b="1" dirty="0">
                        <a:solidFill>
                          <a:srgbClr val="FF0000"/>
                        </a:solidFill>
                      </a:endParaRPr>
                    </a:p>
                  </a:txBody>
                  <a:tcPr marL="121920" marR="121920"/>
                </a:tc>
                <a:tc>
                  <a:txBody>
                    <a:bodyPr/>
                    <a:lstStyle/>
                    <a:p>
                      <a:pPr algn="ctr"/>
                      <a:r>
                        <a:rPr lang="tr-TR" sz="2000" b="1" dirty="0" smtClean="0">
                          <a:solidFill>
                            <a:srgbClr val="FF0000"/>
                          </a:solidFill>
                        </a:rPr>
                        <a:t>7</a:t>
                      </a:r>
                      <a:endParaRPr lang="tr-TR" sz="2000" b="1" dirty="0">
                        <a:solidFill>
                          <a:srgbClr val="FF0000"/>
                        </a:solidFill>
                      </a:endParaRPr>
                    </a:p>
                  </a:txBody>
                  <a:tcPr marL="121920" marR="121920"/>
                </a:tc>
                <a:tc>
                  <a:txBody>
                    <a:bodyPr/>
                    <a:lstStyle/>
                    <a:p>
                      <a:pPr algn="ctr"/>
                      <a:r>
                        <a:rPr lang="tr-TR" sz="2000" b="1" dirty="0" smtClean="0">
                          <a:solidFill>
                            <a:srgbClr val="FF0000"/>
                          </a:solidFill>
                        </a:rPr>
                        <a:t>5</a:t>
                      </a:r>
                      <a:endParaRPr lang="tr-TR" sz="2000" b="1" dirty="0">
                        <a:solidFill>
                          <a:srgbClr val="FF0000"/>
                        </a:solidFill>
                      </a:endParaRPr>
                    </a:p>
                  </a:txBody>
                  <a:tcPr marL="121920" marR="121920"/>
                </a:tc>
                <a:tc>
                  <a:txBody>
                    <a:bodyPr/>
                    <a:lstStyle/>
                    <a:p>
                      <a:pPr algn="ctr"/>
                      <a:r>
                        <a:rPr lang="tr-TR" sz="2000" b="1" dirty="0" smtClean="0">
                          <a:solidFill>
                            <a:srgbClr val="FF0000"/>
                          </a:solidFill>
                        </a:rPr>
                        <a:t>0</a:t>
                      </a:r>
                      <a:endParaRPr lang="tr-TR" sz="2000" b="1" dirty="0">
                        <a:solidFill>
                          <a:srgbClr val="FF0000"/>
                        </a:solidFill>
                      </a:endParaRPr>
                    </a:p>
                  </a:txBody>
                  <a:tcPr marL="121920" marR="121920"/>
                </a:tc>
                <a:tc>
                  <a:txBody>
                    <a:bodyPr/>
                    <a:lstStyle/>
                    <a:p>
                      <a:pPr algn="ctr"/>
                      <a:r>
                        <a:rPr lang="tr-TR" sz="2000" b="1" dirty="0" smtClean="0">
                          <a:solidFill>
                            <a:srgbClr val="FF0000"/>
                          </a:solidFill>
                        </a:rPr>
                        <a:t>4</a:t>
                      </a:r>
                      <a:endParaRPr lang="tr-TR" sz="2000" b="1" dirty="0">
                        <a:solidFill>
                          <a:srgbClr val="FF0000"/>
                        </a:solidFill>
                      </a:endParaRPr>
                    </a:p>
                  </a:txBody>
                  <a:tcPr marL="121920" marR="121920"/>
                </a:tc>
                <a:tc>
                  <a:txBody>
                    <a:bodyPr/>
                    <a:lstStyle/>
                    <a:p>
                      <a:pPr algn="ctr"/>
                      <a:r>
                        <a:rPr lang="tr-TR" sz="2000" b="1" dirty="0" smtClean="0">
                          <a:solidFill>
                            <a:srgbClr val="FF0000"/>
                          </a:solidFill>
                        </a:rPr>
                        <a:t>6</a:t>
                      </a:r>
                      <a:endParaRPr lang="tr-TR" sz="2000" b="1" dirty="0">
                        <a:solidFill>
                          <a:srgbClr val="FF0000"/>
                        </a:solidFill>
                      </a:endParaRPr>
                    </a:p>
                  </a:txBody>
                  <a:tcPr marL="121920" marR="121920"/>
                </a:tc>
                <a:tc>
                  <a:txBody>
                    <a:bodyPr/>
                    <a:lstStyle/>
                    <a:p>
                      <a:pPr algn="ctr"/>
                      <a:r>
                        <a:rPr lang="tr-TR" sz="2000" b="1" dirty="0" smtClean="0">
                          <a:solidFill>
                            <a:srgbClr val="FF0000"/>
                          </a:solidFill>
                        </a:rPr>
                        <a:t>6</a:t>
                      </a:r>
                      <a:endParaRPr lang="tr-TR" sz="2000" b="1" dirty="0">
                        <a:solidFill>
                          <a:srgbClr val="FF0000"/>
                        </a:solidFill>
                      </a:endParaRPr>
                    </a:p>
                  </a:txBody>
                  <a:tcPr marL="121920" marR="121920"/>
                </a:tc>
                <a:tc>
                  <a:txBody>
                    <a:bodyPr/>
                    <a:lstStyle/>
                    <a:p>
                      <a:pPr algn="ctr"/>
                      <a:r>
                        <a:rPr lang="tr-TR" sz="2000" b="1" dirty="0" smtClean="0"/>
                        <a:t>56</a:t>
                      </a:r>
                      <a:endParaRPr lang="tr-TR" sz="2000" b="1" dirty="0"/>
                    </a:p>
                  </a:txBody>
                  <a:tcPr marL="121920" marR="121920"/>
                </a:tc>
                <a:extLst>
                  <a:ext uri="{0D108BD9-81ED-4DB2-BD59-A6C34878D82A}">
                    <a16:rowId xmlns:a16="http://schemas.microsoft.com/office/drawing/2014/main" val="10013"/>
                  </a:ext>
                </a:extLst>
              </a:tr>
            </a:tbl>
          </a:graphicData>
        </a:graphic>
      </p:graphicFrame>
      <p:sp>
        <p:nvSpPr>
          <p:cNvPr id="7" name="Rectangle 2"/>
          <p:cNvSpPr>
            <a:spLocks noGrp="1" noChangeArrowheads="1"/>
          </p:cNvSpPr>
          <p:nvPr>
            <p:ph type="title"/>
          </p:nvPr>
        </p:nvSpPr>
        <p:spPr>
          <a:xfrm>
            <a:off x="607350" y="162644"/>
            <a:ext cx="10972800" cy="501171"/>
          </a:xfrm>
        </p:spPr>
        <p:txBody>
          <a:bodyPr>
            <a:normAutofit fontScale="90000"/>
          </a:bodyPr>
          <a:lstStyle/>
          <a:p>
            <a:pPr algn="ctr"/>
            <a:r>
              <a:rPr lang="tr-TR" sz="2800" b="1" dirty="0" smtClean="0">
                <a:solidFill>
                  <a:srgbClr val="FF0000"/>
                </a:solidFill>
                <a:latin typeface="Times New Roman" pitchFamily="18" charset="0"/>
                <a:cs typeface="Times New Roman" pitchFamily="18" charset="0"/>
              </a:rPr>
              <a:t>Madde Puanları Matrisi</a:t>
            </a:r>
          </a:p>
        </p:txBody>
      </p:sp>
    </p:spTree>
    <p:extLst>
      <p:ext uri="{BB962C8B-B14F-4D97-AF65-F5344CB8AC3E}">
        <p14:creationId xmlns:p14="http://schemas.microsoft.com/office/powerpoint/2010/main" val="497650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8">
            <a:extLst>
              <a:ext uri="{FF2B5EF4-FFF2-40B4-BE49-F238E27FC236}">
                <a16:creationId xmlns:a16="http://schemas.microsoft.com/office/drawing/2014/main" id="{D594B9A1-EC77-4978-8C53-9A2149A96894}"/>
              </a:ext>
            </a:extLst>
          </p:cNvPr>
          <p:cNvSpPr>
            <a:spLocks noGrp="1"/>
          </p:cNvSpPr>
          <p:nvPr>
            <p:ph idx="1"/>
          </p:nvPr>
        </p:nvSpPr>
        <p:spPr>
          <a:xfrm>
            <a:off x="1129804" y="715378"/>
            <a:ext cx="3667037" cy="5583737"/>
          </a:xfrm>
        </p:spPr>
        <p:txBody>
          <a:bodyPr>
            <a:noAutofit/>
          </a:bodyPr>
          <a:lstStyle/>
          <a:p>
            <a:pPr>
              <a:spcBef>
                <a:spcPts val="600"/>
              </a:spcBef>
            </a:pPr>
            <a:r>
              <a:rPr lang="tr-TR" sz="2400" dirty="0">
                <a:solidFill>
                  <a:schemeClr val="tx1"/>
                </a:solidFill>
                <a:latin typeface="Calibri" panose="020F0502020204030204" pitchFamily="34" charset="0"/>
                <a:cs typeface="Calibri" panose="020F0502020204030204" pitchFamily="34" charset="0"/>
              </a:rPr>
              <a:t>Doğru cevaplar 1, yanlış cevaplar 0 olacak şekilde soru-cevap tablosu oluşturulur. </a:t>
            </a:r>
          </a:p>
          <a:p>
            <a:pPr>
              <a:spcBef>
                <a:spcPts val="600"/>
              </a:spcBef>
            </a:pPr>
            <a:r>
              <a:rPr lang="tr-TR" sz="2400" dirty="0">
                <a:solidFill>
                  <a:schemeClr val="tx1"/>
                </a:solidFill>
                <a:latin typeface="Calibri" panose="020F0502020204030204" pitchFamily="34" charset="0"/>
                <a:cs typeface="Calibri" panose="020F0502020204030204" pitchFamily="34" charset="0"/>
              </a:rPr>
              <a:t>Elde edilen matrise madde puanları matrisi denir.</a:t>
            </a:r>
          </a:p>
          <a:p>
            <a:pPr>
              <a:spcBef>
                <a:spcPts val="600"/>
              </a:spcBef>
            </a:pPr>
            <a:r>
              <a:rPr lang="tr-TR" sz="2400" dirty="0">
                <a:solidFill>
                  <a:schemeClr val="tx1"/>
                </a:solidFill>
                <a:latin typeface="Calibri" panose="020F0502020204030204" pitchFamily="34" charset="0"/>
                <a:cs typeface="Calibri" panose="020F0502020204030204" pitchFamily="34" charset="0"/>
              </a:rPr>
              <a:t>Testteki soru sayısı üzerinden öğrencilerin puanları bulunur.</a:t>
            </a:r>
          </a:p>
          <a:p>
            <a:pPr>
              <a:spcBef>
                <a:spcPts val="600"/>
              </a:spcBef>
            </a:pPr>
            <a:r>
              <a:rPr lang="tr-TR" sz="2400" dirty="0">
                <a:solidFill>
                  <a:schemeClr val="tx1"/>
                </a:solidFill>
                <a:latin typeface="Calibri" panose="020F0502020204030204" pitchFamily="34" charset="0"/>
                <a:cs typeface="Calibri" panose="020F0502020204030204" pitchFamily="34" charset="0"/>
              </a:rPr>
              <a:t>Madde puanları matrisinde, öğrenci puanlarının toplamlarıyla soruların puanlarının toplamları birbirine eşit olur.</a:t>
            </a:r>
            <a:endParaRPr lang="en-US" sz="2400" dirty="0">
              <a:solidFill>
                <a:schemeClr val="tx1"/>
              </a:solidFill>
              <a:latin typeface="Calibri" panose="020F0502020204030204" pitchFamily="34" charset="0"/>
              <a:cs typeface="Calibri" panose="020F0502020204030204" pitchFamily="34" charset="0"/>
            </a:endParaRPr>
          </a:p>
        </p:txBody>
      </p:sp>
      <p:pic>
        <p:nvPicPr>
          <p:cNvPr id="5" name="İçerik Yer Tutucusu 4">
            <a:extLst>
              <a:ext uri="{FF2B5EF4-FFF2-40B4-BE49-F238E27FC236}">
                <a16:creationId xmlns:a16="http://schemas.microsoft.com/office/drawing/2014/main" id="{1618443A-1504-46E2-B470-5E88DE72DB08}"/>
              </a:ext>
            </a:extLst>
          </p:cNvPr>
          <p:cNvPicPr>
            <a:picLocks noChangeAspect="1"/>
          </p:cNvPicPr>
          <p:nvPr/>
        </p:nvPicPr>
        <p:blipFill rotWithShape="1">
          <a:blip r:embed="rId2">
            <a:extLst>
              <a:ext uri="{28A0092B-C50C-407E-A947-70E740481C1C}">
                <a14:useLocalDpi xmlns:a14="http://schemas.microsoft.com/office/drawing/2010/main" val="0"/>
              </a:ext>
            </a:extLst>
          </a:blip>
          <a:srcRect l="1605" r="1370" b="2"/>
          <a:stretch/>
        </p:blipFill>
        <p:spPr>
          <a:xfrm>
            <a:off x="4636125" y="838870"/>
            <a:ext cx="6916329" cy="5577837"/>
          </a:xfrm>
          <a:prstGeom prst="rect">
            <a:avLst/>
          </a:prstGeom>
          <a:effectLst/>
        </p:spPr>
      </p:pic>
    </p:spTree>
    <p:extLst>
      <p:ext uri="{BB962C8B-B14F-4D97-AF65-F5344CB8AC3E}">
        <p14:creationId xmlns:p14="http://schemas.microsoft.com/office/powerpoint/2010/main" val="1532182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116632"/>
            <a:ext cx="10972800" cy="1080120"/>
          </a:xfrm>
        </p:spPr>
        <p:txBody>
          <a:bodyPr>
            <a:normAutofit/>
          </a:bodyPr>
          <a:lstStyle/>
          <a:p>
            <a:r>
              <a:rPr lang="tr-TR" sz="3600" dirty="0" smtClean="0"/>
              <a:t>Ölçme </a:t>
            </a:r>
            <a:r>
              <a:rPr lang="tr-TR" sz="3600" dirty="0" smtClean="0"/>
              <a:t>Aracı (Test) </a:t>
            </a:r>
            <a:r>
              <a:rPr lang="tr-TR" sz="3600" dirty="0"/>
              <a:t>G</a:t>
            </a:r>
            <a:r>
              <a:rPr lang="tr-TR" sz="3600" dirty="0" smtClean="0"/>
              <a:t>eliştirmenin </a:t>
            </a:r>
            <a:r>
              <a:rPr lang="tr-TR" sz="3600" dirty="0"/>
              <a:t>T</a:t>
            </a:r>
            <a:r>
              <a:rPr lang="tr-TR" sz="3600" dirty="0" smtClean="0"/>
              <a:t>emel </a:t>
            </a:r>
            <a:r>
              <a:rPr lang="tr-TR" sz="3600" dirty="0"/>
              <a:t>A</a:t>
            </a:r>
            <a:r>
              <a:rPr lang="tr-TR" sz="3600" dirty="0" smtClean="0"/>
              <a:t>şamaları</a:t>
            </a:r>
            <a:endParaRPr lang="tr-TR" sz="3600"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56063488"/>
              </p:ext>
            </p:extLst>
          </p:nvPr>
        </p:nvGraphicFramePr>
        <p:xfrm>
          <a:off x="609600" y="1600201"/>
          <a:ext cx="10972800" cy="2188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yagram 6"/>
          <p:cNvGraphicFramePr/>
          <p:nvPr>
            <p:extLst>
              <p:ext uri="{D42A27DB-BD31-4B8C-83A1-F6EECF244321}">
                <p14:modId xmlns:p14="http://schemas.microsoft.com/office/powerpoint/2010/main" val="372086922"/>
              </p:ext>
            </p:extLst>
          </p:nvPr>
        </p:nvGraphicFramePr>
        <p:xfrm>
          <a:off x="885373" y="3861048"/>
          <a:ext cx="10299195" cy="210400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1138888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224589" y="259681"/>
            <a:ext cx="11758864" cy="6614361"/>
          </a:xfrm>
          <a:prstGeom prst="rect">
            <a:avLst/>
          </a:prstGeom>
        </p:spPr>
      </p:pic>
    </p:spTree>
    <p:extLst>
      <p:ext uri="{BB962C8B-B14F-4D97-AF65-F5344CB8AC3E}">
        <p14:creationId xmlns:p14="http://schemas.microsoft.com/office/powerpoint/2010/main" val="4201271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8913" y="128337"/>
            <a:ext cx="12072575" cy="6177213"/>
          </a:xfrm>
          <a:prstGeom prst="rect">
            <a:avLst/>
          </a:prstGeom>
        </p:spPr>
      </p:pic>
    </p:spTree>
    <p:extLst>
      <p:ext uri="{BB962C8B-B14F-4D97-AF65-F5344CB8AC3E}">
        <p14:creationId xmlns:p14="http://schemas.microsoft.com/office/powerpoint/2010/main" val="1246231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304800" y="274638"/>
            <a:ext cx="11774905" cy="6623384"/>
          </a:xfrm>
          <a:prstGeom prst="rect">
            <a:avLst/>
          </a:prstGeom>
        </p:spPr>
      </p:pic>
    </p:spTree>
    <p:extLst>
      <p:ext uri="{BB962C8B-B14F-4D97-AF65-F5344CB8AC3E}">
        <p14:creationId xmlns:p14="http://schemas.microsoft.com/office/powerpoint/2010/main" val="2699973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ChangeArrowheads="1"/>
          </p:cNvSpPr>
          <p:nvPr/>
        </p:nvSpPr>
        <p:spPr bwMode="auto">
          <a:xfrm>
            <a:off x="812800" y="1371600"/>
            <a:ext cx="10972800" cy="1569660"/>
          </a:xfrm>
          <a:prstGeom prst="rect">
            <a:avLst/>
          </a:prstGeom>
          <a:noFill/>
          <a:ln w="9525">
            <a:noFill/>
            <a:miter lim="800000"/>
            <a:headEnd/>
            <a:tailEnd/>
          </a:ln>
          <a:effectLst/>
        </p:spPr>
        <p:txBody>
          <a:bodyPr>
            <a:spAutoFit/>
          </a:bodyPr>
          <a:lstStyle/>
          <a:p>
            <a:pPr defTabSz="914400">
              <a:defRPr/>
            </a:pPr>
            <a:r>
              <a:rPr lang="tr-TR" sz="2400" dirty="0" smtClean="0">
                <a:solidFill>
                  <a:prstClr val="black"/>
                </a:solidFill>
                <a:latin typeface="Arial" pitchFamily="34" charset="0"/>
                <a:cs typeface="Arial" pitchFamily="34" charset="0"/>
              </a:rPr>
              <a:t>Maddenin zorluk / kolaylık derecesidir. Maddeyi </a:t>
            </a:r>
            <a:r>
              <a:rPr lang="tr-TR" sz="2400" dirty="0">
                <a:solidFill>
                  <a:prstClr val="black"/>
                </a:solidFill>
                <a:latin typeface="Arial" pitchFamily="34" charset="0"/>
                <a:cs typeface="Arial" pitchFamily="34" charset="0"/>
              </a:rPr>
              <a:t>doğru cevaplayanların tüm cevaplayıcı sayısına oranıdır. Oranlama yapıldığında sınıfın yüzde kaçının bu soruyu doğru </a:t>
            </a:r>
            <a:r>
              <a:rPr lang="tr-TR" sz="2400" dirty="0" smtClean="0">
                <a:solidFill>
                  <a:prstClr val="black"/>
                </a:solidFill>
                <a:latin typeface="Arial" pitchFamily="34" charset="0"/>
                <a:cs typeface="Arial" pitchFamily="34" charset="0"/>
              </a:rPr>
              <a:t>cevapladığı görülebilir</a:t>
            </a:r>
            <a:r>
              <a:rPr lang="tr-TR" sz="2400" dirty="0">
                <a:solidFill>
                  <a:prstClr val="black"/>
                </a:solidFill>
                <a:latin typeface="Arial" pitchFamily="34" charset="0"/>
                <a:cs typeface="Arial" pitchFamily="34" charset="0"/>
              </a:rPr>
              <a:t>.</a:t>
            </a:r>
          </a:p>
          <a:p>
            <a:pPr defTabSz="914400">
              <a:buClr>
                <a:srgbClr val="FFCC66"/>
              </a:buClr>
              <a:buFont typeface="Wingdings" pitchFamily="2" charset="2"/>
              <a:buNone/>
              <a:defRPr/>
            </a:pPr>
            <a:endParaRPr lang="tr-TR" sz="2400" dirty="0">
              <a:solidFill>
                <a:srgbClr val="000066"/>
              </a:solidFill>
              <a:latin typeface="Arial" pitchFamily="34" charset="0"/>
              <a:cs typeface="Arial" pitchFamily="34" charset="0"/>
            </a:endParaRPr>
          </a:p>
        </p:txBody>
      </p:sp>
      <p:sp>
        <p:nvSpPr>
          <p:cNvPr id="323593" name="Rectangle 9"/>
          <p:cNvSpPr>
            <a:spLocks noChangeArrowheads="1"/>
          </p:cNvSpPr>
          <p:nvPr/>
        </p:nvSpPr>
        <p:spPr bwMode="auto">
          <a:xfrm>
            <a:off x="508000" y="381001"/>
            <a:ext cx="11277600" cy="658284"/>
          </a:xfrm>
          <a:prstGeom prst="rect">
            <a:avLst/>
          </a:prstGeom>
          <a:solidFill>
            <a:srgbClr val="CC99FF"/>
          </a:solidFill>
          <a:ln w="9525">
            <a:solidFill>
              <a:srgbClr val="FFFF00"/>
            </a:solidFill>
            <a:miter lim="800000"/>
            <a:headEnd/>
            <a:tailEnd/>
          </a:ln>
        </p:spPr>
        <p:txBody>
          <a:bodyPr anchor="ctr"/>
          <a:lstStyle/>
          <a:p>
            <a:pPr algn="ctr" defTabSz="914400" eaLnBrk="0" hangingPunct="0">
              <a:defRPr/>
            </a:pPr>
            <a:r>
              <a:rPr lang="tr-TR" sz="3600" dirty="0">
                <a:solidFill>
                  <a:srgbClr val="FF0066"/>
                </a:solidFill>
                <a:effectLst>
                  <a:outerShdw blurRad="38100" dist="38100" dir="2700000" algn="tl">
                    <a:srgbClr val="000000"/>
                  </a:outerShdw>
                </a:effectLst>
              </a:rPr>
              <a:t>MADDE GÜÇLÜK İNDEKSİ (</a:t>
            </a:r>
            <a:r>
              <a:rPr lang="tr-TR" sz="3600" dirty="0">
                <a:solidFill>
                  <a:srgbClr val="FF9966"/>
                </a:solidFill>
                <a:effectLst>
                  <a:outerShdw blurRad="38100" dist="38100" dir="2700000" algn="tl">
                    <a:srgbClr val="000000"/>
                  </a:outerShdw>
                </a:effectLst>
              </a:rPr>
              <a:t>p, </a:t>
            </a:r>
            <a:r>
              <a:rPr lang="tr-TR" sz="3600" dirty="0" err="1">
                <a:solidFill>
                  <a:srgbClr val="FF9966"/>
                </a:solidFill>
                <a:effectLst>
                  <a:outerShdw blurRad="38100" dist="38100" dir="2700000" algn="tl">
                    <a:srgbClr val="000000"/>
                  </a:outerShdw>
                </a:effectLst>
              </a:rPr>
              <a:t>p</a:t>
            </a:r>
            <a:r>
              <a:rPr lang="tr-TR" sz="2400" dirty="0" err="1">
                <a:solidFill>
                  <a:srgbClr val="FF9966"/>
                </a:solidFill>
                <a:effectLst>
                  <a:outerShdw blurRad="38100" dist="38100" dir="2700000" algn="tl">
                    <a:srgbClr val="000000"/>
                  </a:outerShdw>
                </a:effectLst>
              </a:rPr>
              <a:t>j</a:t>
            </a:r>
            <a:r>
              <a:rPr lang="tr-TR" sz="3600" dirty="0">
                <a:solidFill>
                  <a:srgbClr val="FF0066"/>
                </a:solidFill>
                <a:effectLst>
                  <a:outerShdw blurRad="38100" dist="38100" dir="2700000" algn="tl">
                    <a:srgbClr val="000000"/>
                  </a:outerShdw>
                </a:effectLst>
              </a:rPr>
              <a:t>)</a:t>
            </a:r>
          </a:p>
        </p:txBody>
      </p:sp>
      <p:pic>
        <p:nvPicPr>
          <p:cNvPr id="2662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2912877"/>
            <a:ext cx="2336800" cy="1377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3601" name="Text Box 17"/>
          <p:cNvSpPr txBox="1">
            <a:spLocks noChangeArrowheads="1"/>
          </p:cNvSpPr>
          <p:nvPr/>
        </p:nvSpPr>
        <p:spPr bwMode="auto">
          <a:xfrm>
            <a:off x="5283200" y="3065280"/>
            <a:ext cx="6096000" cy="1015663"/>
          </a:xfrm>
          <a:prstGeom prst="rect">
            <a:avLst/>
          </a:prstGeom>
          <a:noFill/>
          <a:ln w="9525">
            <a:noFill/>
            <a:miter lim="800000"/>
            <a:headEnd/>
            <a:tailEnd/>
          </a:ln>
          <a:effectLst/>
        </p:spPr>
        <p:txBody>
          <a:bodyPr>
            <a:spAutoFit/>
          </a:bodyPr>
          <a:lstStyle/>
          <a:p>
            <a:pPr defTabSz="914400">
              <a:spcBef>
                <a:spcPct val="50000"/>
              </a:spcBef>
              <a:defRPr/>
            </a:pPr>
            <a:r>
              <a:rPr lang="tr-TR" sz="2400" dirty="0" err="1">
                <a:solidFill>
                  <a:srgbClr val="FF3399"/>
                </a:solidFill>
                <a:effectLst>
                  <a:outerShdw blurRad="38100" dist="38100" dir="2700000" algn="tl">
                    <a:srgbClr val="000000"/>
                  </a:outerShdw>
                </a:effectLst>
              </a:rPr>
              <a:t>Na</a:t>
            </a:r>
            <a:r>
              <a:rPr lang="tr-TR" sz="2400" i="1" dirty="0">
                <a:solidFill>
                  <a:srgbClr val="FF3399"/>
                </a:solidFill>
              </a:rPr>
              <a:t> </a:t>
            </a:r>
            <a:r>
              <a:rPr lang="tr-TR" sz="2400" i="1" dirty="0">
                <a:solidFill>
                  <a:srgbClr val="080808"/>
                </a:solidFill>
              </a:rPr>
              <a:t>= </a:t>
            </a:r>
            <a:r>
              <a:rPr lang="tr-TR" sz="2400" dirty="0">
                <a:solidFill>
                  <a:srgbClr val="080808"/>
                </a:solidFill>
              </a:rPr>
              <a:t>Doğru cevaplayanların sayısı </a:t>
            </a:r>
          </a:p>
          <a:p>
            <a:pPr defTabSz="914400">
              <a:spcBef>
                <a:spcPct val="50000"/>
              </a:spcBef>
              <a:defRPr/>
            </a:pPr>
            <a:r>
              <a:rPr lang="tr-TR" sz="2400" dirty="0">
                <a:solidFill>
                  <a:srgbClr val="080808"/>
                </a:solidFill>
              </a:rPr>
              <a:t>  </a:t>
            </a:r>
            <a:r>
              <a:rPr lang="tr-TR" sz="2400" dirty="0">
                <a:solidFill>
                  <a:srgbClr val="FF3399"/>
                </a:solidFill>
                <a:effectLst>
                  <a:outerShdw blurRad="38100" dist="38100" dir="2700000" algn="tl">
                    <a:srgbClr val="000000"/>
                  </a:outerShdw>
                </a:effectLst>
              </a:rPr>
              <a:t>N </a:t>
            </a:r>
            <a:r>
              <a:rPr lang="tr-TR" sz="2400" dirty="0">
                <a:solidFill>
                  <a:srgbClr val="080808"/>
                </a:solidFill>
              </a:rPr>
              <a:t>= Tüm </a:t>
            </a:r>
            <a:r>
              <a:rPr lang="tr-TR" sz="2400" dirty="0" smtClean="0">
                <a:solidFill>
                  <a:srgbClr val="080808"/>
                </a:solidFill>
              </a:rPr>
              <a:t>öğrencilerin </a:t>
            </a:r>
            <a:r>
              <a:rPr lang="tr-TR" sz="2400" dirty="0">
                <a:solidFill>
                  <a:srgbClr val="080808"/>
                </a:solidFill>
              </a:rPr>
              <a:t>sayısı </a:t>
            </a:r>
          </a:p>
        </p:txBody>
      </p:sp>
      <p:sp>
        <p:nvSpPr>
          <p:cNvPr id="26630" name="Text Box 24"/>
          <p:cNvSpPr txBox="1">
            <a:spLocks noChangeArrowheads="1"/>
          </p:cNvSpPr>
          <p:nvPr/>
        </p:nvSpPr>
        <p:spPr bwMode="auto">
          <a:xfrm>
            <a:off x="304800" y="5562601"/>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spcBef>
                <a:spcPct val="50000"/>
              </a:spcBef>
            </a:pPr>
            <a:endParaRPr lang="tr-TR">
              <a:solidFill>
                <a:prstClr val="black"/>
              </a:solidFill>
            </a:endParaRPr>
          </a:p>
        </p:txBody>
      </p:sp>
      <p:sp>
        <p:nvSpPr>
          <p:cNvPr id="323610" name="Rectangle 26"/>
          <p:cNvSpPr>
            <a:spLocks noChangeArrowheads="1"/>
          </p:cNvSpPr>
          <p:nvPr/>
        </p:nvSpPr>
        <p:spPr bwMode="auto">
          <a:xfrm>
            <a:off x="812801" y="4509120"/>
            <a:ext cx="10972800" cy="1785104"/>
          </a:xfrm>
          <a:prstGeom prst="rect">
            <a:avLst/>
          </a:prstGeom>
          <a:noFill/>
          <a:ln w="9525">
            <a:noFill/>
            <a:miter lim="800000"/>
            <a:headEnd/>
            <a:tailEnd/>
          </a:ln>
          <a:effectLst/>
        </p:spPr>
        <p:txBody>
          <a:bodyPr wrap="square">
            <a:spAutoFit/>
          </a:bodyPr>
          <a:lstStyle/>
          <a:p>
            <a:pPr defTabSz="914400">
              <a:defRPr/>
            </a:pPr>
            <a:endParaRPr lang="tr-TR" sz="2200" dirty="0">
              <a:solidFill>
                <a:srgbClr val="FFFF00"/>
              </a:solidFill>
              <a:effectLst>
                <a:outerShdw blurRad="38100" dist="38100" dir="2700000" algn="tl">
                  <a:srgbClr val="000000"/>
                </a:outerShdw>
              </a:effectLst>
              <a:latin typeface="Arial" pitchFamily="34" charset="0"/>
              <a:cs typeface="Arial" pitchFamily="34" charset="0"/>
            </a:endParaRPr>
          </a:p>
          <a:p>
            <a:pPr defTabSz="914400">
              <a:defRPr/>
            </a:pPr>
            <a:r>
              <a:rPr lang="tr-TR" sz="2200" dirty="0" smtClean="0">
                <a:solidFill>
                  <a:srgbClr val="FFFF00"/>
                </a:solidFill>
                <a:effectLst>
                  <a:outerShdw blurRad="38100" dist="38100" dir="2700000" algn="tl">
                    <a:srgbClr val="000000"/>
                  </a:outerShdw>
                </a:effectLst>
                <a:latin typeface="Arial" pitchFamily="34" charset="0"/>
                <a:cs typeface="Arial" pitchFamily="34" charset="0"/>
              </a:rPr>
              <a:t>*</a:t>
            </a:r>
            <a:r>
              <a:rPr lang="tr-TR" sz="2200" dirty="0" smtClean="0">
                <a:solidFill>
                  <a:prstClr val="black"/>
                </a:solidFill>
                <a:latin typeface="Arial" pitchFamily="34" charset="0"/>
                <a:cs typeface="Arial" pitchFamily="34" charset="0"/>
              </a:rPr>
              <a:t> </a:t>
            </a:r>
            <a:r>
              <a:rPr lang="tr-TR" sz="2200" dirty="0" smtClean="0">
                <a:solidFill>
                  <a:srgbClr val="990000"/>
                </a:solidFill>
                <a:latin typeface="Arial" pitchFamily="34" charset="0"/>
                <a:cs typeface="Arial" pitchFamily="34" charset="0"/>
              </a:rPr>
              <a:t>Madde </a:t>
            </a:r>
            <a:r>
              <a:rPr lang="tr-TR" sz="2200" dirty="0">
                <a:solidFill>
                  <a:srgbClr val="990000"/>
                </a:solidFill>
                <a:latin typeface="Arial" pitchFamily="34" charset="0"/>
                <a:cs typeface="Arial" pitchFamily="34" charset="0"/>
              </a:rPr>
              <a:t>güçlük indeksi </a:t>
            </a:r>
            <a:r>
              <a:rPr lang="tr-TR" sz="2200" dirty="0" smtClean="0">
                <a:solidFill>
                  <a:srgbClr val="080808"/>
                </a:solidFill>
                <a:latin typeface="Arial" pitchFamily="34" charset="0"/>
                <a:cs typeface="Arial" pitchFamily="34" charset="0"/>
              </a:rPr>
              <a:t>0,00 </a:t>
            </a:r>
            <a:r>
              <a:rPr lang="tr-TR" sz="2200" dirty="0" smtClean="0">
                <a:solidFill>
                  <a:srgbClr val="990000"/>
                </a:solidFill>
                <a:latin typeface="Arial" pitchFamily="34" charset="0"/>
                <a:cs typeface="Arial" pitchFamily="34" charset="0"/>
              </a:rPr>
              <a:t>ile </a:t>
            </a:r>
            <a:r>
              <a:rPr lang="tr-TR" sz="2200" dirty="0" smtClean="0">
                <a:solidFill>
                  <a:srgbClr val="080808"/>
                </a:solidFill>
                <a:latin typeface="Arial" pitchFamily="34" charset="0"/>
                <a:cs typeface="Arial" pitchFamily="34" charset="0"/>
              </a:rPr>
              <a:t>+1,00</a:t>
            </a:r>
            <a:r>
              <a:rPr lang="tr-TR" sz="2200" dirty="0" smtClean="0">
                <a:solidFill>
                  <a:srgbClr val="990000"/>
                </a:solidFill>
                <a:latin typeface="Arial" pitchFamily="34" charset="0"/>
                <a:cs typeface="Arial" pitchFamily="34" charset="0"/>
              </a:rPr>
              <a:t> arasında değer alır. Bir maddenin kolay ya da zor bir madde olup olmadığı hakkında bilgi verir. </a:t>
            </a:r>
            <a:r>
              <a:rPr lang="tr-TR" sz="2200" dirty="0">
                <a:solidFill>
                  <a:srgbClr val="990000"/>
                </a:solidFill>
                <a:latin typeface="Arial" pitchFamily="34" charset="0"/>
                <a:cs typeface="Arial" pitchFamily="34" charset="0"/>
              </a:rPr>
              <a:t>Madde güçlük indeksi </a:t>
            </a:r>
            <a:r>
              <a:rPr lang="tr-TR" sz="2200" dirty="0" smtClean="0">
                <a:solidFill>
                  <a:srgbClr val="080808"/>
                </a:solidFill>
                <a:latin typeface="Arial" pitchFamily="34" charset="0"/>
                <a:cs typeface="Arial" pitchFamily="34" charset="0"/>
              </a:rPr>
              <a:t>1,00</a:t>
            </a:r>
            <a:r>
              <a:rPr lang="tr-TR" sz="2200" dirty="0" smtClean="0">
                <a:solidFill>
                  <a:srgbClr val="990000"/>
                </a:solidFill>
                <a:latin typeface="Arial" pitchFamily="34" charset="0"/>
                <a:cs typeface="Arial" pitchFamily="34" charset="0"/>
              </a:rPr>
              <a:t>’e yaklaştıkça madde kolaylaşırken, bu indeks </a:t>
            </a:r>
            <a:r>
              <a:rPr lang="tr-TR" sz="2200" dirty="0" smtClean="0">
                <a:solidFill>
                  <a:srgbClr val="080808"/>
                </a:solidFill>
                <a:latin typeface="Arial" pitchFamily="34" charset="0"/>
                <a:cs typeface="Arial" pitchFamily="34" charset="0"/>
              </a:rPr>
              <a:t>0,00</a:t>
            </a:r>
            <a:r>
              <a:rPr lang="tr-TR" sz="2200" dirty="0" smtClean="0">
                <a:solidFill>
                  <a:srgbClr val="990000"/>
                </a:solidFill>
                <a:latin typeface="Arial" pitchFamily="34" charset="0"/>
                <a:cs typeface="Arial" pitchFamily="34" charset="0"/>
              </a:rPr>
              <a:t>’a yaklaştıkça madde zorlaşır.</a:t>
            </a:r>
          </a:p>
          <a:p>
            <a:pPr defTabSz="914400">
              <a:buClr>
                <a:srgbClr val="FFCC66"/>
              </a:buClr>
              <a:buFont typeface="Wingdings" pitchFamily="2" charset="2"/>
              <a:buNone/>
              <a:defRPr/>
            </a:pPr>
            <a:endParaRPr lang="tr-TR" sz="2200" dirty="0">
              <a:solidFill>
                <a:srgbClr val="000066"/>
              </a:solidFill>
              <a:latin typeface="Arial" pitchFamily="34" charset="0"/>
              <a:cs typeface="Arial" pitchFamily="34" charset="0"/>
            </a:endParaRPr>
          </a:p>
        </p:txBody>
      </p:sp>
      <p:sp>
        <p:nvSpPr>
          <p:cNvPr id="323611" name="Text Box 27"/>
          <p:cNvSpPr txBox="1">
            <a:spLocks noChangeArrowheads="1"/>
          </p:cNvSpPr>
          <p:nvPr/>
        </p:nvSpPr>
        <p:spPr bwMode="auto">
          <a:xfrm>
            <a:off x="609600" y="3217673"/>
            <a:ext cx="2743200" cy="400110"/>
          </a:xfrm>
          <a:prstGeom prst="rect">
            <a:avLst/>
          </a:prstGeom>
          <a:noFill/>
          <a:ln w="9525">
            <a:noFill/>
            <a:miter lim="800000"/>
            <a:headEnd/>
            <a:tailEnd/>
          </a:ln>
          <a:effectLst/>
        </p:spPr>
        <p:txBody>
          <a:bodyPr>
            <a:spAutoFit/>
          </a:bodyPr>
          <a:lstStyle/>
          <a:p>
            <a:pPr defTabSz="914400">
              <a:spcBef>
                <a:spcPct val="50000"/>
              </a:spcBef>
              <a:defRPr/>
            </a:pPr>
            <a:r>
              <a:rPr lang="tr-TR" sz="2000" i="1" dirty="0">
                <a:solidFill>
                  <a:srgbClr val="FF9966"/>
                </a:solidFill>
                <a:effectLst>
                  <a:outerShdw blurRad="38100" dist="38100" dir="2700000" algn="tl">
                    <a:srgbClr val="000000"/>
                  </a:outerShdw>
                </a:effectLst>
              </a:rPr>
              <a:t>FORMÜLÜ;</a:t>
            </a:r>
          </a:p>
        </p:txBody>
      </p:sp>
    </p:spTree>
    <p:extLst>
      <p:ext uri="{BB962C8B-B14F-4D97-AF65-F5344CB8AC3E}">
        <p14:creationId xmlns:p14="http://schemas.microsoft.com/office/powerpoint/2010/main" val="203100389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92505" y="108284"/>
            <a:ext cx="11700043" cy="6581274"/>
          </a:xfrm>
          <a:prstGeom prst="rect">
            <a:avLst/>
          </a:prstGeom>
        </p:spPr>
      </p:pic>
    </p:spTree>
    <p:extLst>
      <p:ext uri="{BB962C8B-B14F-4D97-AF65-F5344CB8AC3E}">
        <p14:creationId xmlns:p14="http://schemas.microsoft.com/office/powerpoint/2010/main" val="172510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11424" y="332656"/>
            <a:ext cx="10972800" cy="774700"/>
          </a:xfrm>
        </p:spPr>
        <p:txBody>
          <a:bodyPr/>
          <a:lstStyle/>
          <a:p>
            <a:r>
              <a:rPr lang="tr-TR" sz="3200" b="1" dirty="0" smtClean="0">
                <a:solidFill>
                  <a:srgbClr val="FF0000"/>
                </a:solidFill>
                <a:latin typeface="Calibri" panose="020F0502020204030204" pitchFamily="34" charset="0"/>
                <a:cs typeface="Calibri" panose="020F0502020204030204" pitchFamily="34" charset="0"/>
              </a:rPr>
              <a:t>Madde Analiz Yöntemleri</a:t>
            </a:r>
          </a:p>
        </p:txBody>
      </p:sp>
      <p:sp>
        <p:nvSpPr>
          <p:cNvPr id="22531" name="Rectangle 3"/>
          <p:cNvSpPr>
            <a:spLocks noGrp="1" noChangeArrowheads="1"/>
          </p:cNvSpPr>
          <p:nvPr>
            <p:ph sz="quarter" idx="1"/>
          </p:nvPr>
        </p:nvSpPr>
        <p:spPr>
          <a:xfrm>
            <a:off x="335360" y="1412776"/>
            <a:ext cx="11664619" cy="4752528"/>
          </a:xfrm>
        </p:spPr>
        <p:txBody>
          <a:bodyPr vert="horz">
            <a:normAutofit/>
          </a:bodyPr>
          <a:lstStyle/>
          <a:p>
            <a:pPr marL="0" indent="0">
              <a:buNone/>
            </a:pPr>
            <a:r>
              <a:rPr lang="tr-TR" sz="2400" b="1" dirty="0" smtClean="0">
                <a:latin typeface="Calibri" panose="020F0502020204030204" pitchFamily="34" charset="0"/>
                <a:cs typeface="Calibri" panose="020F0502020204030204" pitchFamily="34" charset="0"/>
              </a:rPr>
              <a:t>Çoktan </a:t>
            </a:r>
            <a:r>
              <a:rPr lang="tr-TR" sz="2400" b="1" dirty="0">
                <a:latin typeface="Calibri" panose="020F0502020204030204" pitchFamily="34" charset="0"/>
                <a:cs typeface="Calibri" panose="020F0502020204030204" pitchFamily="34" charset="0"/>
              </a:rPr>
              <a:t>seçmeli test maddelerinin analizi iki yöntemle yapılabilir. </a:t>
            </a:r>
            <a:endParaRPr lang="tr-TR" sz="2400" b="1" dirty="0" smtClean="0">
              <a:latin typeface="Calibri" panose="020F0502020204030204" pitchFamily="34" charset="0"/>
              <a:cs typeface="Calibri" panose="020F0502020204030204" pitchFamily="34" charset="0"/>
            </a:endParaRPr>
          </a:p>
          <a:p>
            <a:r>
              <a:rPr lang="tr-TR" sz="2400" b="1" dirty="0">
                <a:solidFill>
                  <a:srgbClr val="FF0000"/>
                </a:solidFill>
                <a:latin typeface="Calibri" panose="020F0502020204030204" pitchFamily="34" charset="0"/>
                <a:cs typeface="Calibri" panose="020F0502020204030204" pitchFamily="34" charset="0"/>
              </a:rPr>
              <a:t>Madde Puanları Matrisine Dayalı Analiz: </a:t>
            </a:r>
            <a:r>
              <a:rPr lang="tr-TR" sz="2400" dirty="0">
                <a:latin typeface="Calibri" panose="020F0502020204030204" pitchFamily="34" charset="0"/>
                <a:cs typeface="Calibri" panose="020F0502020204030204" pitchFamily="34" charset="0"/>
              </a:rPr>
              <a:t>Bu yöntemde testin uygulandığı tüm öğrenciler analize dahil edilir. Öğrenci sayısının çok daha az olduğu (60-70 gibi) durumlarda tercih edilebilir. </a:t>
            </a:r>
          </a:p>
          <a:p>
            <a:endParaRPr lang="tr-TR" sz="2400" dirty="0" smtClean="0">
              <a:latin typeface="Calibri" panose="020F0502020204030204" pitchFamily="34" charset="0"/>
              <a:cs typeface="Calibri" panose="020F0502020204030204" pitchFamily="34" charset="0"/>
            </a:endParaRPr>
          </a:p>
          <a:p>
            <a:r>
              <a:rPr lang="tr-TR" sz="2400" b="1" dirty="0">
                <a:solidFill>
                  <a:srgbClr val="FF0000"/>
                </a:solidFill>
                <a:latin typeface="Calibri" panose="020F0502020204030204" pitchFamily="34" charset="0"/>
                <a:cs typeface="Calibri" panose="020F0502020204030204" pitchFamily="34" charset="0"/>
              </a:rPr>
              <a:t>%27’lik </a:t>
            </a:r>
            <a:r>
              <a:rPr lang="tr-TR" sz="2400" b="1" dirty="0" smtClean="0">
                <a:solidFill>
                  <a:srgbClr val="FF0000"/>
                </a:solidFill>
                <a:latin typeface="Calibri" panose="020F0502020204030204" pitchFamily="34" charset="0"/>
                <a:cs typeface="Calibri" panose="020F0502020204030204" pitchFamily="34" charset="0"/>
              </a:rPr>
              <a:t>Alt-Üst </a:t>
            </a:r>
            <a:r>
              <a:rPr lang="tr-TR" sz="2400" b="1" dirty="0">
                <a:solidFill>
                  <a:srgbClr val="FF0000"/>
                </a:solidFill>
                <a:latin typeface="Calibri" panose="020F0502020204030204" pitchFamily="34" charset="0"/>
                <a:cs typeface="Calibri" panose="020F0502020204030204" pitchFamily="34" charset="0"/>
              </a:rPr>
              <a:t>Grup Yöntemi: </a:t>
            </a:r>
            <a:r>
              <a:rPr lang="tr-TR" sz="2400" dirty="0" smtClean="0">
                <a:latin typeface="Calibri" panose="020F0502020204030204" pitchFamily="34" charset="0"/>
                <a:cs typeface="Calibri" panose="020F0502020204030204" pitchFamily="34" charset="0"/>
              </a:rPr>
              <a:t>En </a:t>
            </a:r>
            <a:r>
              <a:rPr lang="tr-TR" sz="2400" dirty="0">
                <a:latin typeface="Calibri" panose="020F0502020204030204" pitchFamily="34" charset="0"/>
                <a:cs typeface="Calibri" panose="020F0502020204030204" pitchFamily="34" charset="0"/>
              </a:rPr>
              <a:t>yüksek puan alan öğrenciler ile en düşük puan alan bazı öğrencilerin oluşturduğu gruplar analize alınır. Öğrenci sayısı 300-400 ya da daha çok olduğu durumlarda tavsiye edilir. Bu yöntemin kullanılması için test </a:t>
            </a:r>
            <a:r>
              <a:rPr lang="tr-TR" sz="2400" dirty="0" smtClean="0">
                <a:latin typeface="Calibri" panose="020F0502020204030204" pitchFamily="34" charset="0"/>
                <a:cs typeface="Calibri" panose="020F0502020204030204" pitchFamily="34" charset="0"/>
              </a:rPr>
              <a:t>puanlarının normal dağılım göstermesi gerekir. </a:t>
            </a:r>
            <a:endParaRPr lang="tr-TR" sz="2400" dirty="0">
              <a:latin typeface="Calibri" panose="020F0502020204030204" pitchFamily="34" charset="0"/>
              <a:cs typeface="Calibri" panose="020F0502020204030204" pitchFamily="34" charset="0"/>
            </a:endParaRPr>
          </a:p>
          <a:p>
            <a:pPr marL="0" indent="0">
              <a:buNone/>
            </a:pPr>
            <a:endParaRPr lang="tr-TR" sz="2400" dirty="0" smtClean="0">
              <a:latin typeface="Calibri" panose="020F0502020204030204" pitchFamily="34" charset="0"/>
              <a:cs typeface="Calibri" panose="020F0502020204030204" pitchFamily="34" charset="0"/>
            </a:endParaRPr>
          </a:p>
          <a:p>
            <a:pPr marL="0" indent="0">
              <a:buNone/>
            </a:pPr>
            <a:r>
              <a:rPr lang="tr-TR" sz="2400" dirty="0" smtClean="0">
                <a:latin typeface="Calibri" panose="020F0502020204030204" pitchFamily="34" charset="0"/>
                <a:cs typeface="Calibri" panose="020F0502020204030204" pitchFamily="34" charset="0"/>
              </a:rPr>
              <a:t>Bu </a:t>
            </a:r>
            <a:r>
              <a:rPr lang="tr-TR" sz="2400" dirty="0">
                <a:latin typeface="Calibri" panose="020F0502020204030204" pitchFamily="34" charset="0"/>
                <a:cs typeface="Calibri" panose="020F0502020204030204" pitchFamily="34" charset="0"/>
              </a:rPr>
              <a:t>iki yöntemin uygulanabilmesi için madde puanları matrisi hazırlanmalıdır.</a:t>
            </a:r>
          </a:p>
        </p:txBody>
      </p:sp>
    </p:spTree>
    <p:extLst>
      <p:ext uri="{BB962C8B-B14F-4D97-AF65-F5344CB8AC3E}">
        <p14:creationId xmlns:p14="http://schemas.microsoft.com/office/powerpoint/2010/main" val="41143500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A0F6C03-4F59-42B0-9E84-0D50B903E667}"/>
              </a:ext>
            </a:extLst>
          </p:cNvPr>
          <p:cNvSpPr>
            <a:spLocks noGrp="1"/>
          </p:cNvSpPr>
          <p:nvPr>
            <p:ph type="title"/>
          </p:nvPr>
        </p:nvSpPr>
        <p:spPr>
          <a:xfrm>
            <a:off x="1470243" y="138719"/>
            <a:ext cx="8911687" cy="778579"/>
          </a:xfrm>
        </p:spPr>
        <p:txBody>
          <a:bodyPr>
            <a:normAutofit/>
          </a:bodyPr>
          <a:lstStyle/>
          <a:p>
            <a:pPr algn="ctr"/>
            <a:r>
              <a:rPr lang="tr-TR" sz="4000" b="1" dirty="0" smtClean="0">
                <a:latin typeface="Arial" pitchFamily="34" charset="0"/>
                <a:cs typeface="Arial" pitchFamily="34" charset="0"/>
              </a:rPr>
              <a:t>Madde ve Seçenek </a:t>
            </a:r>
            <a:r>
              <a:rPr lang="tr-TR" sz="4000" b="1" dirty="0">
                <a:latin typeface="Arial" pitchFamily="34" charset="0"/>
                <a:cs typeface="Arial" pitchFamily="34" charset="0"/>
              </a:rPr>
              <a:t>Analizi</a:t>
            </a:r>
          </a:p>
        </p:txBody>
      </p:sp>
      <p:sp>
        <p:nvSpPr>
          <p:cNvPr id="3" name="İçerik Yer Tutucusu 2">
            <a:extLst>
              <a:ext uri="{FF2B5EF4-FFF2-40B4-BE49-F238E27FC236}">
                <a16:creationId xmlns:a16="http://schemas.microsoft.com/office/drawing/2014/main" id="{C513F23E-8A11-4405-A123-54D39976FB65}"/>
              </a:ext>
            </a:extLst>
          </p:cNvPr>
          <p:cNvSpPr>
            <a:spLocks noGrp="1"/>
          </p:cNvSpPr>
          <p:nvPr>
            <p:ph idx="1"/>
          </p:nvPr>
        </p:nvSpPr>
        <p:spPr>
          <a:xfrm>
            <a:off x="1803032" y="1207325"/>
            <a:ext cx="7842459" cy="5871226"/>
          </a:xfrm>
        </p:spPr>
        <p:txBody>
          <a:bodyPr vert="horz" lIns="91438" tIns="45719" rIns="91438" bIns="45719" rtlCol="0" anchor="t">
            <a:noAutofit/>
          </a:bodyPr>
          <a:lstStyle/>
          <a:p>
            <a:r>
              <a:rPr lang="tr-TR" sz="2400" dirty="0">
                <a:solidFill>
                  <a:schemeClr val="tx1"/>
                </a:solidFill>
                <a:latin typeface="Calibri" panose="020F0502020204030204" pitchFamily="34" charset="0"/>
                <a:cs typeface="Calibri" panose="020F0502020204030204" pitchFamily="34" charset="0"/>
              </a:rPr>
              <a:t>Seçenek analizi yapmadan önce testi alan grup içinde başarılarına göre üst, alt ve orta gruplar oluşturulur. </a:t>
            </a:r>
          </a:p>
          <a:p>
            <a:r>
              <a:rPr lang="tr-TR" sz="2400" dirty="0">
                <a:solidFill>
                  <a:schemeClr val="tx1"/>
                </a:solidFill>
                <a:latin typeface="Calibri" panose="020F0502020204030204" pitchFamily="34" charset="0"/>
                <a:cs typeface="Calibri" panose="020F0502020204030204" pitchFamily="34" charset="0"/>
              </a:rPr>
              <a:t>Orta grup seçenek analizinde dikkate alınır, ancak madde güçlüğü ve madde ayırt edicilik hesaplamalarında bu orta grup dikkate alınmaz.</a:t>
            </a:r>
          </a:p>
          <a:p>
            <a:r>
              <a:rPr lang="tr-TR" sz="2400" dirty="0" smtClean="0">
                <a:solidFill>
                  <a:schemeClr val="tx1"/>
                </a:solidFill>
                <a:latin typeface="Calibri" panose="020F0502020204030204" pitchFamily="34" charset="0"/>
                <a:cs typeface="Calibri" panose="020F0502020204030204" pitchFamily="34" charset="0"/>
              </a:rPr>
              <a:t>Büyüklük </a:t>
            </a:r>
            <a:r>
              <a:rPr lang="tr-TR" sz="2400" dirty="0">
                <a:solidFill>
                  <a:schemeClr val="tx1"/>
                </a:solidFill>
                <a:latin typeface="Calibri" panose="020F0502020204030204" pitchFamily="34" charset="0"/>
                <a:cs typeface="Calibri" panose="020F0502020204030204" pitchFamily="34" charset="0"/>
              </a:rPr>
              <a:t>sırasına dizilmiş puanların üstten %27’si üst grubu (başarılı grup), alttan %27’si ise alt grubu  (başarısız grup) oluşturur. Ortadaki %46’yı oluşturan grup ise orta derecede başarı gösteren gruptur. </a:t>
            </a:r>
          </a:p>
          <a:p>
            <a:pPr lvl="0">
              <a:buClr>
                <a:srgbClr val="A53010"/>
              </a:buClr>
            </a:pPr>
            <a:r>
              <a:rPr lang="tr-TR" sz="2400" b="1" i="1" dirty="0">
                <a:solidFill>
                  <a:schemeClr val="tx1"/>
                </a:solidFill>
                <a:latin typeface="Calibri" panose="020F0502020204030204" pitchFamily="34" charset="0"/>
                <a:cs typeface="Calibri" panose="020F0502020204030204" pitchFamily="34" charset="0"/>
              </a:rPr>
              <a:t>Büyük örneklemlerde üst ve alt grup için %25, küçük örneklemlerde %33 oranı da ölçüt olarak alınabilir.</a:t>
            </a:r>
          </a:p>
          <a:p>
            <a:endParaRPr lang="tr-TR" sz="2400" dirty="0">
              <a:solidFill>
                <a:schemeClr val="tx1"/>
              </a:solidFill>
              <a:latin typeface="Calibri" panose="020F0502020204030204" pitchFamily="34" charset="0"/>
              <a:cs typeface="Calibri" panose="020F050202020403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037" y="1335315"/>
            <a:ext cx="2407963" cy="4310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5568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44" y="624283"/>
            <a:ext cx="8911687" cy="941281"/>
          </a:xfrm>
        </p:spPr>
        <p:txBody>
          <a:bodyPr/>
          <a:lstStyle/>
          <a:p>
            <a:r>
              <a:rPr lang="tr-TR" b="1" dirty="0" smtClean="0"/>
              <a:t>Madde Analizi</a:t>
            </a:r>
            <a:endParaRPr lang="tr-TR" b="1" dirty="0"/>
          </a:p>
        </p:txBody>
      </p:sp>
      <p:sp>
        <p:nvSpPr>
          <p:cNvPr id="3" name="İçerik Yer Tutucusu 2"/>
          <p:cNvSpPr>
            <a:spLocks noGrp="1"/>
          </p:cNvSpPr>
          <p:nvPr>
            <p:ph idx="1"/>
          </p:nvPr>
        </p:nvSpPr>
        <p:spPr>
          <a:xfrm>
            <a:off x="2409103" y="1565564"/>
            <a:ext cx="8915400" cy="3777623"/>
          </a:xfrm>
        </p:spPr>
        <p:txBody>
          <a:bodyPr>
            <a:normAutofit/>
          </a:bodyPr>
          <a:lstStyle/>
          <a:p>
            <a:r>
              <a:rPr lang="tr-TR" sz="2400" dirty="0" smtClean="0">
                <a:solidFill>
                  <a:schemeClr val="tx1"/>
                </a:solidFill>
                <a:latin typeface="Arial" panose="020B0604020202020204" pitchFamily="34" charset="0"/>
                <a:cs typeface="Arial" panose="020B0604020202020204" pitchFamily="34" charset="0"/>
              </a:rPr>
              <a:t>Madde analizi, testteki soruların (maddelerin) uygun olup olmadığını belirlemek için yapılan istatistiksel işlemlerdir.</a:t>
            </a:r>
          </a:p>
          <a:p>
            <a:r>
              <a:rPr lang="tr-TR" sz="2400" dirty="0" smtClean="0">
                <a:solidFill>
                  <a:schemeClr val="tx1"/>
                </a:solidFill>
                <a:latin typeface="Arial" panose="020B0604020202020204" pitchFamily="34" charset="0"/>
                <a:cs typeface="Arial" panose="020B0604020202020204" pitchFamily="34" charset="0"/>
              </a:rPr>
              <a:t>Bu analizlerden bazıları şunlardır:</a:t>
            </a:r>
          </a:p>
          <a:p>
            <a:pPr marL="457200" indent="-457200">
              <a:buFont typeface="+mj-lt"/>
              <a:buAutoNum type="arabicPeriod"/>
            </a:pPr>
            <a:r>
              <a:rPr lang="tr-TR" sz="2400" dirty="0" smtClean="0">
                <a:solidFill>
                  <a:schemeClr val="tx1"/>
                </a:solidFill>
                <a:latin typeface="Arial" panose="020B0604020202020204" pitchFamily="34" charset="0"/>
                <a:cs typeface="Arial" panose="020B0604020202020204" pitchFamily="34" charset="0"/>
              </a:rPr>
              <a:t>Madde güçlük indeksi</a:t>
            </a:r>
          </a:p>
          <a:p>
            <a:pPr marL="457200" indent="-457200">
              <a:buFont typeface="+mj-lt"/>
              <a:buAutoNum type="arabicPeriod"/>
            </a:pPr>
            <a:r>
              <a:rPr lang="tr-TR" sz="2400" dirty="0" smtClean="0">
                <a:solidFill>
                  <a:schemeClr val="tx1"/>
                </a:solidFill>
                <a:latin typeface="Arial" panose="020B0604020202020204" pitchFamily="34" charset="0"/>
                <a:cs typeface="Arial" panose="020B0604020202020204" pitchFamily="34" charset="0"/>
              </a:rPr>
              <a:t>Madde ayırt edicilik indeksi</a:t>
            </a:r>
          </a:p>
          <a:p>
            <a:pPr marL="457200" indent="-457200">
              <a:buFont typeface="+mj-lt"/>
              <a:buAutoNum type="arabicPeriod"/>
            </a:pPr>
            <a:r>
              <a:rPr lang="tr-TR" sz="2400" dirty="0" smtClean="0">
                <a:solidFill>
                  <a:schemeClr val="tx1"/>
                </a:solidFill>
                <a:latin typeface="Arial" panose="020B0604020202020204" pitchFamily="34" charset="0"/>
                <a:cs typeface="Arial" panose="020B0604020202020204" pitchFamily="34" charset="0"/>
              </a:rPr>
              <a:t>Madde varyansı ve standart sapması</a:t>
            </a:r>
          </a:p>
          <a:p>
            <a:pPr marL="457200" indent="-457200">
              <a:buFont typeface="+mj-lt"/>
              <a:buAutoNum type="arabicPeriod"/>
            </a:pPr>
            <a:r>
              <a:rPr lang="tr-TR" sz="2400" dirty="0" smtClean="0">
                <a:solidFill>
                  <a:schemeClr val="tx1"/>
                </a:solidFill>
                <a:latin typeface="Arial" panose="020B0604020202020204" pitchFamily="34" charset="0"/>
                <a:cs typeface="Arial" panose="020B0604020202020204" pitchFamily="34" charset="0"/>
              </a:rPr>
              <a:t>Madde güvenirlik indeksi</a:t>
            </a:r>
            <a:endParaRPr lang="tr-TR"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1756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68487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2652" y="184484"/>
            <a:ext cx="11864027" cy="6673516"/>
          </a:xfrm>
          <a:prstGeom prst="rect">
            <a:avLst/>
          </a:prstGeom>
        </p:spPr>
      </p:pic>
    </p:spTree>
    <p:extLst>
      <p:ext uri="{BB962C8B-B14F-4D97-AF65-F5344CB8AC3E}">
        <p14:creationId xmlns:p14="http://schemas.microsoft.com/office/powerpoint/2010/main" val="1954052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60600F-4408-4C10-8381-EDD1F2D14C93}"/>
              </a:ext>
            </a:extLst>
          </p:cNvPr>
          <p:cNvSpPr>
            <a:spLocks noGrp="1"/>
          </p:cNvSpPr>
          <p:nvPr>
            <p:ph idx="1"/>
          </p:nvPr>
        </p:nvSpPr>
        <p:spPr>
          <a:xfrm>
            <a:off x="1041401" y="395902"/>
            <a:ext cx="10961299" cy="4016617"/>
          </a:xfrm>
        </p:spPr>
        <p:txBody>
          <a:bodyPr vert="horz" lIns="91438" tIns="45719" rIns="91438" bIns="45719" rtlCol="0" anchor="t">
            <a:noAutofit/>
          </a:bodyPr>
          <a:lstStyle/>
          <a:p>
            <a:pPr marL="0" indent="0">
              <a:buNone/>
            </a:pPr>
            <a:r>
              <a:rPr lang="tr-TR" sz="2000" dirty="0">
                <a:solidFill>
                  <a:schemeClr val="tx1"/>
                </a:solidFill>
                <a:latin typeface="Arial" pitchFamily="34" charset="0"/>
                <a:cs typeface="Arial" pitchFamily="34" charset="0"/>
              </a:rPr>
              <a:t>               </a:t>
            </a:r>
            <a:r>
              <a:rPr lang="tr-TR" sz="2000" b="1" dirty="0">
                <a:solidFill>
                  <a:schemeClr val="tx1"/>
                </a:solidFill>
                <a:latin typeface="Arial" pitchFamily="34" charset="0"/>
                <a:cs typeface="Arial" pitchFamily="34" charset="0"/>
              </a:rPr>
              <a:t>Başarı testi geliştirmede yapılması gereken aşamalar </a:t>
            </a:r>
            <a:r>
              <a:rPr lang="tr-TR" sz="2000" dirty="0">
                <a:solidFill>
                  <a:schemeClr val="tx1"/>
                </a:solidFill>
                <a:latin typeface="Arial" pitchFamily="34" charset="0"/>
                <a:cs typeface="Arial" pitchFamily="34" charset="0"/>
              </a:rPr>
              <a:t>:</a:t>
            </a:r>
          </a:p>
          <a:p>
            <a:endParaRPr lang="tr-TR" sz="2000" dirty="0">
              <a:solidFill>
                <a:schemeClr val="tx1"/>
              </a:solidFill>
              <a:latin typeface="Arial" pitchFamily="34" charset="0"/>
              <a:cs typeface="Arial" pitchFamily="34" charset="0"/>
            </a:endParaRPr>
          </a:p>
          <a:p>
            <a:pPr marL="457189" indent="-457189">
              <a:buFont typeface="+mj-lt"/>
              <a:buAutoNum type="arabicPeriod"/>
            </a:pPr>
            <a:r>
              <a:rPr lang="tr-TR" sz="2000" b="1" dirty="0">
                <a:solidFill>
                  <a:schemeClr val="tx1"/>
                </a:solidFill>
                <a:latin typeface="Arial" pitchFamily="34" charset="0"/>
                <a:cs typeface="Arial" pitchFamily="34" charset="0"/>
              </a:rPr>
              <a:t>Ölçme Amacına Uygun Olarak Ölçülecek Davranışlar Evreninin Tanımlanması</a:t>
            </a:r>
            <a:endParaRPr lang="tr-TR" sz="2000" dirty="0">
              <a:solidFill>
                <a:schemeClr val="tx1"/>
              </a:solidFill>
              <a:latin typeface="Arial" pitchFamily="34" charset="0"/>
              <a:cs typeface="Arial" pitchFamily="34" charset="0"/>
            </a:endParaRPr>
          </a:p>
          <a:p>
            <a:pPr lvl="1"/>
            <a:r>
              <a:rPr lang="tr-TR" sz="2000" dirty="0">
                <a:solidFill>
                  <a:schemeClr val="tx1"/>
                </a:solidFill>
                <a:latin typeface="Arial" pitchFamily="34" charset="0"/>
                <a:cs typeface="Arial" pitchFamily="34" charset="0"/>
              </a:rPr>
              <a:t>Başarı testinin amacının belirlenmesi ve ölçülecek niteliklerin tanımlanması</a:t>
            </a:r>
          </a:p>
          <a:p>
            <a:pPr lvl="1"/>
            <a:endParaRPr lang="tr-TR" sz="2000" dirty="0">
              <a:solidFill>
                <a:schemeClr val="tx1"/>
              </a:solidFill>
              <a:latin typeface="Arial" pitchFamily="34" charset="0"/>
              <a:cs typeface="Arial" pitchFamily="34" charset="0"/>
            </a:endParaRPr>
          </a:p>
          <a:p>
            <a:pPr marL="457189" indent="-457189">
              <a:buFont typeface="+mj-lt"/>
              <a:buAutoNum type="arabicPeriod"/>
            </a:pPr>
            <a:r>
              <a:rPr lang="tr-TR" sz="2000" b="1" dirty="0">
                <a:solidFill>
                  <a:schemeClr val="tx1"/>
                </a:solidFill>
                <a:latin typeface="Arial" pitchFamily="34" charset="0"/>
                <a:cs typeface="Arial" pitchFamily="34" charset="0"/>
              </a:rPr>
              <a:t>Ölçülecek Davranışlar Örnekleminin Belirlenmesi</a:t>
            </a:r>
          </a:p>
          <a:p>
            <a:pPr lvl="1"/>
            <a:r>
              <a:rPr lang="tr-TR" sz="2000" dirty="0">
                <a:solidFill>
                  <a:schemeClr val="tx1"/>
                </a:solidFill>
                <a:latin typeface="Arial" pitchFamily="34" charset="0"/>
                <a:cs typeface="Arial" pitchFamily="34" charset="0"/>
              </a:rPr>
              <a:t>Ölçmeye konu olan davranışlar evreninden kritik, temsil düzeyi yüksek olan davranışlar seçilerek testte yoklanacak davranışlar belirlenir.</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710" y="4340339"/>
            <a:ext cx="3116263" cy="2354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3032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7FCF3BDF-6700-452B-A54F-6D9E8C3F0CA7}"/>
                  </a:ext>
                </a:extLst>
              </p:cNvPr>
              <p:cNvSpPr>
                <a:spLocks noGrp="1"/>
              </p:cNvSpPr>
              <p:nvPr>
                <p:ph idx="1"/>
              </p:nvPr>
            </p:nvSpPr>
            <p:spPr>
              <a:xfrm>
                <a:off x="1959429" y="1911927"/>
                <a:ext cx="10029371" cy="4779163"/>
              </a:xfrm>
            </p:spPr>
            <p:txBody>
              <a:bodyPr>
                <a:normAutofit/>
              </a:bodyPr>
              <a:lstStyle/>
              <a:p>
                <a:r>
                  <a:rPr lang="tr-TR" sz="2300" b="1" dirty="0">
                    <a:latin typeface="Calibri" panose="020F0502020204030204" pitchFamily="34" charset="0"/>
                    <a:cs typeface="Calibri" panose="020F0502020204030204" pitchFamily="34" charset="0"/>
                  </a:rPr>
                  <a:t>Şekildeki tabloda madde güçlükleri ve madde ayırdedicilik </a:t>
                </a:r>
                <a:r>
                  <a:rPr lang="tr-TR" sz="2300" b="1" dirty="0" smtClean="0">
                    <a:latin typeface="Calibri" panose="020F0502020204030204" pitchFamily="34" charset="0"/>
                    <a:cs typeface="Calibri" panose="020F0502020204030204" pitchFamily="34" charset="0"/>
                  </a:rPr>
                  <a:t>indekslerini </a:t>
                </a:r>
                <a:r>
                  <a:rPr lang="tr-TR" sz="2300" b="1" dirty="0">
                    <a:latin typeface="Calibri" panose="020F0502020204030204" pitchFamily="34" charset="0"/>
                    <a:cs typeface="Calibri" panose="020F0502020204030204" pitchFamily="34" charset="0"/>
                  </a:rPr>
                  <a:t>aşağıdaki formülleri kullanarak </a:t>
                </a:r>
                <a:r>
                  <a:rPr lang="tr-TR" sz="2300" b="1" dirty="0" smtClean="0">
                    <a:latin typeface="Calibri" panose="020F0502020204030204" pitchFamily="34" charset="0"/>
                    <a:cs typeface="Calibri" panose="020F0502020204030204" pitchFamily="34" charset="0"/>
                  </a:rPr>
                  <a:t>hesaplayabiliriz:</a:t>
                </a:r>
                <a:endParaRPr lang="tr-TR" sz="2300" b="1" dirty="0">
                  <a:latin typeface="Calibri" panose="020F0502020204030204" pitchFamily="34" charset="0"/>
                  <a:cs typeface="Calibri" panose="020F0502020204030204" pitchFamily="34" charset="0"/>
                </a:endParaRPr>
              </a:p>
              <a:p>
                <a:r>
                  <a:rPr lang="tr-TR" sz="2400" b="1" i="1" dirty="0">
                    <a:solidFill>
                      <a:srgbClr val="002060"/>
                    </a:solidFill>
                    <a:latin typeface="Arial" panose="020B0604020202020204" pitchFamily="34" charset="0"/>
                    <a:cs typeface="Arial" pitchFamily="34" charset="0"/>
                  </a:rPr>
                  <a:t>Madde güçlüğü </a:t>
                </a:r>
                <a:r>
                  <a:rPr lang="tr-TR" sz="2400" b="1" i="1" dirty="0" smtClean="0">
                    <a:solidFill>
                      <a:srgbClr val="002060"/>
                    </a:solidFill>
                    <a:latin typeface="Arial" panose="020B0604020202020204" pitchFamily="34" charset="0"/>
                    <a:cs typeface="Arial" pitchFamily="34" charset="0"/>
                  </a:rPr>
                  <a:t>( </a:t>
                </a:r>
                <a:r>
                  <a:rPr lang="tr-TR" sz="2400" b="1" dirty="0" err="1" smtClean="0">
                    <a:solidFill>
                      <a:schemeClr val="tx1"/>
                    </a:solidFill>
                    <a:latin typeface="Arial" panose="020B0604020202020204" pitchFamily="34" charset="0"/>
                    <a:cs typeface="Arial" panose="020B0604020202020204" pitchFamily="34" charset="0"/>
                  </a:rPr>
                  <a:t>p</a:t>
                </a:r>
                <a:r>
                  <a:rPr lang="tr-TR" sz="2400" b="1" baseline="-25000" dirty="0" err="1" smtClean="0">
                    <a:solidFill>
                      <a:schemeClr val="tx1"/>
                    </a:solidFill>
                    <a:latin typeface="Arial" panose="020B0604020202020204" pitchFamily="34" charset="0"/>
                    <a:cs typeface="Arial" panose="020B0604020202020204" pitchFamily="34" charset="0"/>
                  </a:rPr>
                  <a:t>j</a:t>
                </a:r>
                <a:r>
                  <a:rPr lang="tr-TR" sz="2400" baseline="-25000" dirty="0" smtClean="0">
                    <a:solidFill>
                      <a:schemeClr val="tx1"/>
                    </a:solidFill>
                    <a:latin typeface="Arial" panose="020B0604020202020204" pitchFamily="34" charset="0"/>
                    <a:cs typeface="Arial" panose="020B0604020202020204" pitchFamily="34" charset="0"/>
                  </a:rPr>
                  <a:t> </a:t>
                </a:r>
                <a:r>
                  <a:rPr lang="tr-TR" sz="2400" b="1" i="1" dirty="0" smtClean="0">
                    <a:solidFill>
                      <a:srgbClr val="002060"/>
                    </a:solidFill>
                    <a:latin typeface="Arial" pitchFamily="34" charset="0"/>
                    <a:cs typeface="Arial" pitchFamily="34" charset="0"/>
                  </a:rPr>
                  <a:t>) </a:t>
                </a:r>
                <a:r>
                  <a:rPr lang="tr-TR" sz="2400" b="1" dirty="0">
                    <a:solidFill>
                      <a:srgbClr val="002060"/>
                    </a:solidFill>
                    <a:latin typeface="Arial" panose="020B0604020202020204" pitchFamily="34" charset="0"/>
                    <a:cs typeface="Arial" pitchFamily="34" charset="0"/>
                  </a:rPr>
                  <a:t>= </a:t>
                </a:r>
                <a14:m>
                  <m:oMath xmlns:m="http://schemas.openxmlformats.org/officeDocument/2006/math">
                    <m:f>
                      <m:fPr>
                        <m:ctrlPr>
                          <a:rPr lang="tr-TR" sz="2400" b="1" i="1">
                            <a:solidFill>
                              <a:srgbClr val="002060"/>
                            </a:solidFill>
                            <a:latin typeface="Cambria Math" panose="02040503050406030204" pitchFamily="18" charset="0"/>
                            <a:cs typeface="Times New Roman" panose="02020603050405020304" pitchFamily="18" charset="0"/>
                          </a:rPr>
                        </m:ctrlPr>
                      </m:fPr>
                      <m:num>
                        <m:r>
                          <a:rPr lang="tr-TR" sz="2400" b="1" i="0">
                            <a:solidFill>
                              <a:srgbClr val="002060"/>
                            </a:solidFill>
                            <a:latin typeface="Cambria Math" panose="02040503050406030204" pitchFamily="18" charset="0"/>
                            <a:cs typeface="Times New Roman" panose="02020603050405020304" pitchFamily="18" charset="0"/>
                          </a:rPr>
                          <m:t>𝐃</m:t>
                        </m:r>
                        <m:r>
                          <a:rPr lang="tr-TR" sz="2400" b="1" i="0">
                            <a:solidFill>
                              <a:srgbClr val="002060"/>
                            </a:solidFill>
                            <a:latin typeface="Cambria Math" panose="02040503050406030204" pitchFamily="18" charset="0"/>
                            <a:cs typeface="Times New Roman" panose="02020603050405020304" pitchFamily="18" charset="0"/>
                          </a:rPr>
                          <m:t>ü+</m:t>
                        </m:r>
                        <m:r>
                          <a:rPr lang="tr-TR" sz="2400" b="1" i="0">
                            <a:solidFill>
                              <a:srgbClr val="002060"/>
                            </a:solidFill>
                            <a:latin typeface="Cambria Math" panose="02040503050406030204" pitchFamily="18" charset="0"/>
                            <a:cs typeface="Times New Roman" panose="02020603050405020304" pitchFamily="18" charset="0"/>
                          </a:rPr>
                          <m:t>𝐃𝐚</m:t>
                        </m:r>
                      </m:num>
                      <m:den>
                        <m:r>
                          <a:rPr lang="tr-TR" sz="2400" b="1" i="0">
                            <a:solidFill>
                              <a:srgbClr val="002060"/>
                            </a:solidFill>
                            <a:latin typeface="Cambria Math" panose="02040503050406030204" pitchFamily="18" charset="0"/>
                            <a:cs typeface="Times New Roman" panose="02020603050405020304" pitchFamily="18" charset="0"/>
                          </a:rPr>
                          <m:t>𝐧</m:t>
                        </m:r>
                        <m:r>
                          <a:rPr lang="tr-TR" sz="2400" b="1" i="0">
                            <a:solidFill>
                              <a:srgbClr val="002060"/>
                            </a:solidFill>
                            <a:latin typeface="Cambria Math" panose="02040503050406030204" pitchFamily="18" charset="0"/>
                            <a:cs typeface="Times New Roman" panose="02020603050405020304" pitchFamily="18" charset="0"/>
                          </a:rPr>
                          <m:t>ü+</m:t>
                        </m:r>
                        <m:r>
                          <a:rPr lang="tr-TR" sz="2400" b="1" i="0">
                            <a:solidFill>
                              <a:srgbClr val="002060"/>
                            </a:solidFill>
                            <a:latin typeface="Cambria Math" panose="02040503050406030204" pitchFamily="18" charset="0"/>
                            <a:cs typeface="Times New Roman" panose="02020603050405020304" pitchFamily="18" charset="0"/>
                          </a:rPr>
                          <m:t>𝐧𝐚</m:t>
                        </m:r>
                      </m:den>
                    </m:f>
                  </m:oMath>
                </a14:m>
                <a:endParaRPr lang="tr-TR" sz="2400" b="1" dirty="0">
                  <a:latin typeface="Arial" pitchFamily="34" charset="0"/>
                  <a:cs typeface="Arial" pitchFamily="34" charset="0"/>
                </a:endParaRPr>
              </a:p>
              <a:p>
                <a:r>
                  <a:rPr lang="tr-TR" sz="2400" b="1" i="1" dirty="0">
                    <a:solidFill>
                      <a:srgbClr val="7030A0"/>
                    </a:solidFill>
                    <a:latin typeface="Arial" pitchFamily="34" charset="0"/>
                    <a:cs typeface="Arial" pitchFamily="34" charset="0"/>
                  </a:rPr>
                  <a:t>             Madde </a:t>
                </a:r>
                <a:r>
                  <a:rPr lang="tr-TR" sz="2400" b="1" i="1" dirty="0" smtClean="0">
                    <a:solidFill>
                      <a:srgbClr val="7030A0"/>
                    </a:solidFill>
                    <a:latin typeface="Arial" pitchFamily="34" charset="0"/>
                    <a:cs typeface="Arial" pitchFamily="34" charset="0"/>
                  </a:rPr>
                  <a:t>ayırtediciliği  ( </a:t>
                </a:r>
                <a:r>
                  <a:rPr lang="tr-TR" sz="2400" b="1" dirty="0" err="1" smtClean="0">
                    <a:latin typeface="Arial" panose="020B0604020202020204" pitchFamily="34" charset="0"/>
                    <a:cs typeface="Arial" panose="020B0604020202020204" pitchFamily="34" charset="0"/>
                  </a:rPr>
                  <a:t>r</a:t>
                </a:r>
                <a:r>
                  <a:rPr lang="tr-TR" sz="2400" b="1" baseline="-25000" dirty="0" err="1" smtClean="0">
                    <a:latin typeface="Arial" panose="020B0604020202020204" pitchFamily="34" charset="0"/>
                    <a:cs typeface="Arial" panose="020B0604020202020204" pitchFamily="34" charset="0"/>
                  </a:rPr>
                  <a:t>jx</a:t>
                </a:r>
                <a:r>
                  <a:rPr lang="tr-TR" b="1" i="1" baseline="-25000" dirty="0" smtClean="0"/>
                  <a:t> </a:t>
                </a:r>
                <a:r>
                  <a:rPr lang="tr-TR" sz="2400" b="1" i="1" dirty="0" smtClean="0">
                    <a:solidFill>
                      <a:srgbClr val="7030A0"/>
                    </a:solidFill>
                    <a:latin typeface="Arial" pitchFamily="34" charset="0"/>
                    <a:cs typeface="Arial" pitchFamily="34" charset="0"/>
                  </a:rPr>
                  <a:t>) </a:t>
                </a:r>
                <a:r>
                  <a:rPr lang="tr-TR" sz="2400" b="1" i="1" dirty="0">
                    <a:solidFill>
                      <a:srgbClr val="7030A0"/>
                    </a:solidFill>
                    <a:latin typeface="Arial" pitchFamily="34" charset="0"/>
                    <a:cs typeface="Arial" pitchFamily="34" charset="0"/>
                  </a:rPr>
                  <a:t>=</a:t>
                </a:r>
                <a:r>
                  <a:rPr lang="tr-TR" sz="2400" b="1" dirty="0">
                    <a:solidFill>
                      <a:srgbClr val="7030A0"/>
                    </a:solidFill>
                    <a:latin typeface="Arial" panose="020B0604020202020204" pitchFamily="34" charset="0"/>
                    <a:cs typeface="Arial" panose="020B0604020202020204" pitchFamily="34" charset="0"/>
                  </a:rPr>
                  <a:t> </a:t>
                </a:r>
                <a14:m>
                  <m:oMath xmlns:m="http://schemas.openxmlformats.org/officeDocument/2006/math">
                    <m:f>
                      <m:fPr>
                        <m:ctrlPr>
                          <a:rPr lang="tr-TR" sz="2400" b="1" i="1">
                            <a:solidFill>
                              <a:srgbClr val="7030A0"/>
                            </a:solidFill>
                            <a:latin typeface="Cambria Math" panose="02040503050406030204" pitchFamily="18" charset="0"/>
                            <a:cs typeface="Times New Roman" panose="02020603050405020304" pitchFamily="18" charset="0"/>
                          </a:rPr>
                        </m:ctrlPr>
                      </m:fPr>
                      <m:num>
                        <m:r>
                          <a:rPr lang="tr-TR" sz="2400" b="1" i="1">
                            <a:solidFill>
                              <a:srgbClr val="7030A0"/>
                            </a:solidFill>
                            <a:latin typeface="Cambria Math" panose="02040503050406030204" pitchFamily="18" charset="0"/>
                            <a:cs typeface="Times New Roman" panose="02020603050405020304" pitchFamily="18" charset="0"/>
                          </a:rPr>
                          <m:t>𝑫</m:t>
                        </m:r>
                        <m:r>
                          <a:rPr lang="tr-TR" sz="2400" b="1" i="1">
                            <a:solidFill>
                              <a:srgbClr val="7030A0"/>
                            </a:solidFill>
                            <a:latin typeface="Cambria Math" panose="02040503050406030204" pitchFamily="18" charset="0"/>
                            <a:cs typeface="Times New Roman" panose="02020603050405020304" pitchFamily="18" charset="0"/>
                          </a:rPr>
                          <m:t>ü−</m:t>
                        </m:r>
                        <m:r>
                          <a:rPr lang="tr-TR" sz="2400" b="1" i="1">
                            <a:solidFill>
                              <a:srgbClr val="7030A0"/>
                            </a:solidFill>
                            <a:latin typeface="Cambria Math" panose="02040503050406030204" pitchFamily="18" charset="0"/>
                            <a:cs typeface="Times New Roman" panose="02020603050405020304" pitchFamily="18" charset="0"/>
                          </a:rPr>
                          <m:t>𝑫𝒂</m:t>
                        </m:r>
                      </m:num>
                      <m:den>
                        <m:r>
                          <a:rPr lang="tr-TR" sz="2400" b="1" i="1">
                            <a:solidFill>
                              <a:srgbClr val="7030A0"/>
                            </a:solidFill>
                            <a:latin typeface="Cambria Math" panose="02040503050406030204" pitchFamily="18" charset="0"/>
                            <a:cs typeface="Times New Roman" panose="02020603050405020304" pitchFamily="18" charset="0"/>
                          </a:rPr>
                          <m:t>𝒏</m:t>
                        </m:r>
                        <m:r>
                          <a:rPr lang="tr-TR" sz="2400" b="1" i="1">
                            <a:solidFill>
                              <a:srgbClr val="7030A0"/>
                            </a:solidFill>
                            <a:latin typeface="Cambria Math" panose="02040503050406030204" pitchFamily="18" charset="0"/>
                            <a:cs typeface="Times New Roman" panose="02020603050405020304" pitchFamily="18" charset="0"/>
                          </a:rPr>
                          <m:t>ü </m:t>
                        </m:r>
                        <m:r>
                          <a:rPr lang="tr-TR" sz="2400" b="1" i="1">
                            <a:solidFill>
                              <a:srgbClr val="7030A0"/>
                            </a:solidFill>
                            <a:latin typeface="Cambria Math"/>
                            <a:cs typeface="Times New Roman" panose="02020603050405020304" pitchFamily="18" charset="0"/>
                          </a:rPr>
                          <m:t>𝒗𝒆𝒚𝒂</m:t>
                        </m:r>
                        <m:r>
                          <a:rPr lang="tr-TR" sz="2400" b="1" i="1">
                            <a:solidFill>
                              <a:srgbClr val="7030A0"/>
                            </a:solidFill>
                            <a:latin typeface="Cambria Math"/>
                            <a:cs typeface="Times New Roman" panose="02020603050405020304" pitchFamily="18" charset="0"/>
                          </a:rPr>
                          <m:t> </m:t>
                        </m:r>
                        <m:r>
                          <a:rPr lang="tr-TR" sz="2400" b="1" i="1">
                            <a:solidFill>
                              <a:srgbClr val="7030A0"/>
                            </a:solidFill>
                            <a:latin typeface="Cambria Math" panose="02040503050406030204" pitchFamily="18" charset="0"/>
                            <a:cs typeface="Times New Roman" panose="02020603050405020304" pitchFamily="18" charset="0"/>
                          </a:rPr>
                          <m:t>𝒏𝒂</m:t>
                        </m:r>
                      </m:den>
                    </m:f>
                    <m:r>
                      <a:rPr lang="tr-TR" sz="2400" b="1" i="1">
                        <a:solidFill>
                          <a:prstClr val="black">
                            <a:lumMod val="75000"/>
                            <a:lumOff val="25000"/>
                          </a:prstClr>
                        </a:solidFill>
                        <a:latin typeface="Cambria Math"/>
                        <a:cs typeface="Times New Roman" panose="02020603050405020304" pitchFamily="18" charset="0"/>
                      </a:rPr>
                      <m:t> </m:t>
                    </m:r>
                  </m:oMath>
                </a14:m>
                <a:endParaRPr lang="tr-TR" sz="2400" b="1" i="1" dirty="0">
                  <a:latin typeface="Arial" panose="020B0604020202020204" pitchFamily="34" charset="0"/>
                  <a:cs typeface="Arial" panose="020B0604020202020204" pitchFamily="34" charset="0"/>
                </a:endParaRPr>
              </a:p>
              <a:p>
                <a:r>
                  <a:rPr lang="tr-TR" sz="2400" b="1" dirty="0">
                    <a:latin typeface="Calibri" panose="020F0502020204030204" pitchFamily="34" charset="0"/>
                    <a:cs typeface="Calibri" panose="020F0502020204030204" pitchFamily="34" charset="0"/>
                  </a:rPr>
                  <a:t>Yukarıdaki formüllerdeki sembollerin anlamları;</a:t>
                </a:r>
              </a:p>
              <a:p>
                <a:pPr marL="0" indent="0">
                  <a:buNone/>
                </a:pPr>
                <a:r>
                  <a:rPr lang="tr-TR" sz="2400" b="1" dirty="0" err="1">
                    <a:latin typeface="Calibri" panose="020F0502020204030204" pitchFamily="34" charset="0"/>
                    <a:cs typeface="Calibri" panose="020F0502020204030204" pitchFamily="34" charset="0"/>
                  </a:rPr>
                  <a:t>Dü</a:t>
                </a:r>
                <a:r>
                  <a:rPr lang="tr-TR" sz="2400" b="1" dirty="0">
                    <a:latin typeface="Calibri" panose="020F0502020204030204" pitchFamily="34" charset="0"/>
                    <a:cs typeface="Calibri" panose="020F0502020204030204" pitchFamily="34" charset="0"/>
                  </a:rPr>
                  <a:t>=üst gruptan soruyu doğru cevaplayanların sayısı</a:t>
                </a:r>
              </a:p>
              <a:p>
                <a:pPr marL="0" indent="0">
                  <a:buNone/>
                </a:pPr>
                <a:r>
                  <a:rPr lang="tr-TR" sz="2400" b="1" dirty="0">
                    <a:latin typeface="Calibri" panose="020F0502020204030204" pitchFamily="34" charset="0"/>
                    <a:cs typeface="Calibri" panose="020F0502020204030204" pitchFamily="34" charset="0"/>
                  </a:rPr>
                  <a:t>Da=alt gruptan soruyu doğru cevaplayanların sayısı</a:t>
                </a:r>
              </a:p>
              <a:p>
                <a:pPr marL="0" indent="0">
                  <a:buNone/>
                </a:pPr>
                <a:r>
                  <a:rPr lang="tr-TR" sz="2400" b="1" dirty="0">
                    <a:latin typeface="Calibri" panose="020F0502020204030204" pitchFamily="34" charset="0"/>
                    <a:cs typeface="Calibri" panose="020F0502020204030204" pitchFamily="34" charset="0"/>
                  </a:rPr>
                  <a:t>nü= üst gruptaki öğrenci sayısı</a:t>
                </a:r>
              </a:p>
              <a:p>
                <a:pPr marL="0" indent="0">
                  <a:buNone/>
                </a:pPr>
                <a:r>
                  <a:rPr lang="tr-TR" sz="2400" b="1" dirty="0" err="1">
                    <a:latin typeface="Calibri" panose="020F0502020204030204" pitchFamily="34" charset="0"/>
                    <a:cs typeface="Calibri" panose="020F0502020204030204" pitchFamily="34" charset="0"/>
                  </a:rPr>
                  <a:t>na</a:t>
                </a:r>
                <a:r>
                  <a:rPr lang="tr-TR" sz="2400" b="1" dirty="0">
                    <a:latin typeface="Calibri" panose="020F0502020204030204" pitchFamily="34" charset="0"/>
                    <a:cs typeface="Calibri" panose="020F0502020204030204" pitchFamily="34" charset="0"/>
                  </a:rPr>
                  <a:t>= alt gruptaki öğrenci sayısı</a:t>
                </a:r>
              </a:p>
              <a:p>
                <a:endParaRPr lang="tr-TR" sz="2300" b="1" i="1" dirty="0">
                  <a:latin typeface="Times New Roman" panose="02020603050405020304" pitchFamily="18" charset="0"/>
                  <a:cs typeface="Times New Roman" panose="02020603050405020304" pitchFamily="18" charset="0"/>
                </a:endParaRPr>
              </a:p>
              <a:p>
                <a:endParaRPr lang="tr-TR" sz="2300" b="1" i="1" dirty="0">
                  <a:latin typeface="Times New Roman" panose="02020603050405020304" pitchFamily="18" charset="0"/>
                  <a:cs typeface="Times New Roman" panose="02020603050405020304" pitchFamily="18" charset="0"/>
                </a:endParaRPr>
              </a:p>
            </p:txBody>
          </p:sp>
        </mc:Choice>
        <mc:Fallback xmlns="">
          <p:sp>
            <p:nvSpPr>
              <p:cNvPr id="3" name="İçerik Yer Tutucusu 2">
                <a:extLst>
                  <a:ext uri="{FF2B5EF4-FFF2-40B4-BE49-F238E27FC236}">
                    <a16:creationId xmlns:a16="http://schemas.microsoft.com/office/drawing/2014/main" id="{7FCF3BDF-6700-452B-A54F-6D9E8C3F0CA7}"/>
                  </a:ext>
                </a:extLst>
              </p:cNvPr>
              <p:cNvSpPr>
                <a:spLocks noGrp="1" noRot="1" noChangeAspect="1" noMove="1" noResize="1" noEditPoints="1" noAdjustHandles="1" noChangeArrowheads="1" noChangeShapeType="1" noTextEdit="1"/>
              </p:cNvSpPr>
              <p:nvPr>
                <p:ph idx="1"/>
              </p:nvPr>
            </p:nvSpPr>
            <p:spPr>
              <a:xfrm>
                <a:off x="1959429" y="1911927"/>
                <a:ext cx="10029371" cy="4779163"/>
              </a:xfrm>
              <a:blipFill>
                <a:blip r:embed="rId2"/>
                <a:stretch>
                  <a:fillRect l="-911" t="-1020"/>
                </a:stretch>
              </a:blipFill>
            </p:spPr>
            <p:txBody>
              <a:bodyPr/>
              <a:lstStyle/>
              <a:p>
                <a:r>
                  <a:rPr lang="tr-TR">
                    <a:noFill/>
                  </a:rPr>
                  <a:t> </a:t>
                </a:r>
              </a:p>
            </p:txBody>
          </p:sp>
        </mc:Fallback>
      </mc:AlternateContent>
      <p:pic>
        <p:nvPicPr>
          <p:cNvPr id="2" name="Resim 1">
            <a:extLst>
              <a:ext uri="{FF2B5EF4-FFF2-40B4-BE49-F238E27FC236}">
                <a16:creationId xmlns:a16="http://schemas.microsoft.com/office/drawing/2014/main" id="{494640B2-2AB1-4C55-A0BC-34DDAC8D7AFA}"/>
              </a:ext>
            </a:extLst>
          </p:cNvPr>
          <p:cNvPicPr>
            <a:picLocks noChangeAspect="1"/>
          </p:cNvPicPr>
          <p:nvPr/>
        </p:nvPicPr>
        <p:blipFill>
          <a:blip r:embed="rId3"/>
          <a:stretch>
            <a:fillRect/>
          </a:stretch>
        </p:blipFill>
        <p:spPr>
          <a:xfrm>
            <a:off x="1780971" y="460498"/>
            <a:ext cx="9847009" cy="1451429"/>
          </a:xfrm>
          <a:prstGeom prst="rect">
            <a:avLst/>
          </a:prstGeom>
        </p:spPr>
      </p:pic>
    </p:spTree>
    <p:extLst>
      <p:ext uri="{BB962C8B-B14F-4D97-AF65-F5344CB8AC3E}">
        <p14:creationId xmlns:p14="http://schemas.microsoft.com/office/powerpoint/2010/main" val="2772924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çerik Yer Tutucusu 3">
                <a:extLst>
                  <a:ext uri="{FF2B5EF4-FFF2-40B4-BE49-F238E27FC236}">
                    <a16:creationId xmlns:a16="http://schemas.microsoft.com/office/drawing/2014/main" id="{2FF89F47-A1AF-464D-A15A-549F5EF82223}"/>
                  </a:ext>
                </a:extLst>
              </p:cNvPr>
              <p:cNvSpPr txBox="1">
                <a:spLocks noGrp="1"/>
              </p:cNvSpPr>
              <p:nvPr>
                <p:ph idx="1"/>
              </p:nvPr>
            </p:nvSpPr>
            <p:spPr>
              <a:xfrm>
                <a:off x="1967620" y="3394381"/>
                <a:ext cx="9861523" cy="3981216"/>
              </a:xfrm>
              <a:prstGeom prst="rect">
                <a:avLst/>
              </a:prstGeom>
              <a:noFill/>
            </p:spPr>
            <p:txBody>
              <a:bodyPr wrap="square" rtlCol="0">
                <a:spAutoFit/>
              </a:bodyPr>
              <a:lstStyle/>
              <a:p>
                <a:pPr>
                  <a:buClr>
                    <a:srgbClr val="A53010"/>
                  </a:buClr>
                </a:pPr>
                <a:r>
                  <a:rPr lang="tr-TR" sz="2000" dirty="0" smtClean="0">
                    <a:solidFill>
                      <a:schemeClr val="tx1"/>
                    </a:solidFill>
                    <a:latin typeface="Arial" pitchFamily="34" charset="0"/>
                    <a:cs typeface="Arial" pitchFamily="34" charset="0"/>
                  </a:rPr>
                  <a:t>Tabloda verilen testteki 1. soru (madde) için madde güçlüğünün hesaplanması;</a:t>
                </a:r>
                <a:endParaRPr lang="tr-TR" sz="2000" dirty="0">
                  <a:solidFill>
                    <a:schemeClr val="tx1"/>
                  </a:solidFill>
                  <a:latin typeface="Arial" pitchFamily="34" charset="0"/>
                  <a:cs typeface="Arial" pitchFamily="34" charset="0"/>
                </a:endParaRPr>
              </a:p>
              <a:p>
                <a:pPr>
                  <a:buClr>
                    <a:srgbClr val="A53010"/>
                  </a:buClr>
                </a:pPr>
                <a:r>
                  <a:rPr lang="tr-TR" sz="2200" dirty="0" smtClean="0">
                    <a:solidFill>
                      <a:schemeClr val="tx1"/>
                    </a:solidFill>
                    <a:latin typeface="Arial" pitchFamily="34" charset="0"/>
                    <a:cs typeface="Arial" pitchFamily="34" charset="0"/>
                  </a:rPr>
                  <a:t>Madde güçlük indeksi, soruyu doğru cevaplayan öğrenci sayısının toplam öğrenci sayısına bölünmesiyle elde edilir.</a:t>
                </a:r>
              </a:p>
              <a:p>
                <a:pPr>
                  <a:buClr>
                    <a:srgbClr val="A53010"/>
                  </a:buClr>
                </a:pPr>
                <a:r>
                  <a:rPr lang="tr-TR" sz="2200" b="1" dirty="0">
                    <a:solidFill>
                      <a:schemeClr val="tx1"/>
                    </a:solidFill>
                    <a:latin typeface="Arial" pitchFamily="34" charset="0"/>
                    <a:cs typeface="Arial" pitchFamily="34" charset="0"/>
                  </a:rPr>
                  <a:t>Madde güçlüğü (</a:t>
                </a:r>
                <a:r>
                  <a:rPr lang="tr-TR" sz="2200" b="1" dirty="0" err="1">
                    <a:solidFill>
                      <a:schemeClr val="tx1"/>
                    </a:solidFill>
                    <a:latin typeface="Arial" panose="020B0604020202020204" pitchFamily="34" charset="0"/>
                    <a:cs typeface="Arial" panose="020B0604020202020204" pitchFamily="34" charset="0"/>
                  </a:rPr>
                  <a:t>p</a:t>
                </a:r>
                <a:r>
                  <a:rPr lang="tr-TR" sz="2200" b="1" baseline="-25000" dirty="0" err="1">
                    <a:solidFill>
                      <a:schemeClr val="tx1"/>
                    </a:solidFill>
                    <a:latin typeface="Arial" panose="020B0604020202020204" pitchFamily="34" charset="0"/>
                    <a:cs typeface="Arial" panose="020B0604020202020204" pitchFamily="34" charset="0"/>
                  </a:rPr>
                  <a:t>j</a:t>
                </a:r>
                <a:r>
                  <a:rPr lang="tr-TR" sz="2200" dirty="0">
                    <a:solidFill>
                      <a:schemeClr val="tx1"/>
                    </a:solidFill>
                    <a:latin typeface="Arial" pitchFamily="34" charset="0"/>
                    <a:cs typeface="Arial" pitchFamily="34" charset="0"/>
                  </a:rPr>
                  <a:t>) = </a:t>
                </a:r>
                <a:r>
                  <a:rPr lang="tr-TR" sz="2200" dirty="0" smtClean="0">
                    <a:solidFill>
                      <a:schemeClr val="tx1"/>
                    </a:solidFill>
                    <a:latin typeface="Arial" pitchFamily="34" charset="0"/>
                    <a:cs typeface="Arial" pitchFamily="34" charset="0"/>
                  </a:rPr>
                  <a:t>(Doğru üst + Doğru alt) / Toplam öğrenci sayısı</a:t>
                </a:r>
              </a:p>
              <a:p>
                <a:pPr>
                  <a:buClr>
                    <a:srgbClr val="A53010"/>
                  </a:buClr>
                </a:pPr>
                <a:endParaRPr lang="tr-TR" sz="2200" dirty="0" smtClean="0">
                  <a:solidFill>
                    <a:schemeClr val="tx1"/>
                  </a:solidFill>
                  <a:latin typeface="Arial" pitchFamily="34" charset="0"/>
                  <a:cs typeface="Arial" pitchFamily="34" charset="0"/>
                </a:endParaRPr>
              </a:p>
              <a:p>
                <a:pPr>
                  <a:buClr>
                    <a:srgbClr val="A53010"/>
                  </a:buClr>
                </a:pPr>
                <a:r>
                  <a:rPr lang="tr-TR" sz="2200" b="1" dirty="0" smtClean="0">
                    <a:solidFill>
                      <a:schemeClr val="tx1"/>
                    </a:solidFill>
                    <a:latin typeface="Arial" pitchFamily="34" charset="0"/>
                    <a:cs typeface="Arial" pitchFamily="34" charset="0"/>
                  </a:rPr>
                  <a:t>Madde güçlüğü</a:t>
                </a:r>
                <a:r>
                  <a:rPr lang="tr-TR" sz="2400" b="1" dirty="0" smtClean="0">
                    <a:solidFill>
                      <a:schemeClr val="tx1"/>
                    </a:solidFill>
                    <a:latin typeface="Arial" panose="020B0604020202020204" pitchFamily="34" charset="0"/>
                    <a:cs typeface="Arial" pitchFamily="34" charset="0"/>
                  </a:rPr>
                  <a:t> (</a:t>
                </a:r>
                <a:r>
                  <a:rPr lang="tr-TR" sz="2800" b="1" dirty="0" err="1" smtClean="0">
                    <a:solidFill>
                      <a:schemeClr val="tx1"/>
                    </a:solidFill>
                    <a:latin typeface="Arial" panose="020B0604020202020204" pitchFamily="34" charset="0"/>
                    <a:cs typeface="Arial" panose="020B0604020202020204" pitchFamily="34" charset="0"/>
                  </a:rPr>
                  <a:t>p</a:t>
                </a:r>
                <a:r>
                  <a:rPr lang="tr-TR" sz="2800" b="1" baseline="-25000" dirty="0" err="1" smtClean="0">
                    <a:solidFill>
                      <a:schemeClr val="tx1"/>
                    </a:solidFill>
                    <a:latin typeface="Arial" panose="020B0604020202020204" pitchFamily="34" charset="0"/>
                    <a:cs typeface="Arial" panose="020B0604020202020204" pitchFamily="34" charset="0"/>
                  </a:rPr>
                  <a:t>j</a:t>
                </a:r>
                <a:r>
                  <a:rPr lang="tr-TR" sz="2400" dirty="0" smtClean="0">
                    <a:solidFill>
                      <a:schemeClr val="tx1"/>
                    </a:solidFill>
                    <a:latin typeface="Arial" pitchFamily="34" charset="0"/>
                    <a:cs typeface="Arial" pitchFamily="34" charset="0"/>
                  </a:rPr>
                  <a:t>) </a:t>
                </a:r>
                <a:r>
                  <a:rPr lang="tr-TR" sz="2400" dirty="0">
                    <a:solidFill>
                      <a:schemeClr val="tx1"/>
                    </a:solidFill>
                    <a:latin typeface="Arial" pitchFamily="34" charset="0"/>
                    <a:cs typeface="Arial" pitchFamily="34" charset="0"/>
                  </a:rPr>
                  <a:t>= </a:t>
                </a:r>
                <a14:m>
                  <m:oMath xmlns:m="http://schemas.openxmlformats.org/officeDocument/2006/math">
                    <m:f>
                      <m:fPr>
                        <m:ctrlPr>
                          <a:rPr lang="tr-T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panose="02040503050406030204" pitchFamily="18" charset="0"/>
                            <a:cs typeface="Times New Roman" panose="02020603050405020304" pitchFamily="18" charset="0"/>
                          </a:rPr>
                          <m:t>𝐃</m:t>
                        </m:r>
                        <m:r>
                          <a:rPr lang="tr-TR" sz="2400" b="1">
                            <a:solidFill>
                              <a:schemeClr val="tx1"/>
                            </a:solidFill>
                            <a:latin typeface="Cambria Math" panose="02040503050406030204" pitchFamily="18" charset="0"/>
                            <a:cs typeface="Times New Roman" panose="02020603050405020304" pitchFamily="18" charset="0"/>
                          </a:rPr>
                          <m:t>ü+</m:t>
                        </m:r>
                        <m:r>
                          <a:rPr lang="tr-TR" sz="2400" b="1">
                            <a:solidFill>
                              <a:schemeClr val="tx1"/>
                            </a:solidFill>
                            <a:latin typeface="Cambria Math" panose="02040503050406030204" pitchFamily="18" charset="0"/>
                            <a:cs typeface="Times New Roman" panose="02020603050405020304" pitchFamily="18" charset="0"/>
                          </a:rPr>
                          <m:t>𝐃𝐚</m:t>
                        </m:r>
                      </m:num>
                      <m:den>
                        <m:r>
                          <a:rPr lang="tr-TR" sz="2400" b="1">
                            <a:solidFill>
                              <a:schemeClr val="tx1"/>
                            </a:solidFill>
                            <a:latin typeface="Cambria Math" panose="02040503050406030204" pitchFamily="18" charset="0"/>
                            <a:cs typeface="Times New Roman" panose="02020603050405020304" pitchFamily="18" charset="0"/>
                          </a:rPr>
                          <m:t>𝐧</m:t>
                        </m:r>
                        <m:r>
                          <a:rPr lang="tr-TR" sz="2400" b="1">
                            <a:solidFill>
                              <a:schemeClr val="tx1"/>
                            </a:solidFill>
                            <a:latin typeface="Cambria Math" panose="02040503050406030204" pitchFamily="18" charset="0"/>
                            <a:cs typeface="Times New Roman" panose="02020603050405020304" pitchFamily="18" charset="0"/>
                          </a:rPr>
                          <m:t>ü+</m:t>
                        </m:r>
                        <m:r>
                          <a:rPr lang="tr-TR" sz="2400" b="1">
                            <a:solidFill>
                              <a:schemeClr val="tx1"/>
                            </a:solidFill>
                            <a:latin typeface="Cambria Math" panose="02040503050406030204" pitchFamily="18" charset="0"/>
                            <a:cs typeface="Times New Roman" panose="02020603050405020304" pitchFamily="18" charset="0"/>
                          </a:rPr>
                          <m:t>𝐧𝐚</m:t>
                        </m:r>
                      </m:den>
                    </m:f>
                    <m:r>
                      <a:rPr lang="tr-TR" sz="2400">
                        <a:solidFill>
                          <a:schemeClr val="tx1"/>
                        </a:solidFill>
                        <a:latin typeface="Cambria Math"/>
                        <a:cs typeface="Times New Roman" panose="02020603050405020304" pitchFamily="18" charset="0"/>
                      </a:rPr>
                      <m:t> </m:t>
                    </m:r>
                  </m:oMath>
                </a14:m>
                <a:r>
                  <a:rPr lang="tr-TR" sz="2400" dirty="0">
                    <a:solidFill>
                      <a:schemeClr val="tx1"/>
                    </a:solidFill>
                    <a:latin typeface="Arial" pitchFamily="34" charset="0"/>
                    <a:cs typeface="Arial" pitchFamily="34" charset="0"/>
                  </a:rPr>
                  <a:t>= </a:t>
                </a:r>
                <a14:m>
                  <m:oMath xmlns:m="http://schemas.openxmlformats.org/officeDocument/2006/math">
                    <m:f>
                      <m:fPr>
                        <m:ctrlPr>
                          <a:rPr lang="el-G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panose="02040503050406030204" pitchFamily="18" charset="0"/>
                            <a:cs typeface="Times New Roman" panose="02020603050405020304" pitchFamily="18" charset="0"/>
                          </a:rPr>
                          <m:t>𝟔𝟎</m:t>
                        </m:r>
                        <m:r>
                          <a:rPr lang="tr-TR" sz="2400" b="1">
                            <a:solidFill>
                              <a:schemeClr val="tx1"/>
                            </a:solidFill>
                            <a:latin typeface="Cambria Math" panose="02040503050406030204" pitchFamily="18" charset="0"/>
                            <a:cs typeface="Times New Roman" panose="02020603050405020304" pitchFamily="18" charset="0"/>
                          </a:rPr>
                          <m:t>+</m:t>
                        </m:r>
                        <m:r>
                          <a:rPr lang="tr-TR" sz="2400" b="1">
                            <a:solidFill>
                              <a:schemeClr val="tx1"/>
                            </a:solidFill>
                            <a:latin typeface="Cambria Math" panose="02040503050406030204" pitchFamily="18" charset="0"/>
                            <a:cs typeface="Times New Roman" panose="02020603050405020304" pitchFamily="18" charset="0"/>
                          </a:rPr>
                          <m:t>𝟐𝟎</m:t>
                        </m:r>
                      </m:num>
                      <m:den>
                        <m:eqArr>
                          <m:eqArrPr>
                            <m:ctrlPr>
                              <a:rPr lang="tr-TR" sz="2400" b="1" i="1">
                                <a:solidFill>
                                  <a:schemeClr val="tx1"/>
                                </a:solidFill>
                                <a:latin typeface="Cambria Math" panose="02040503050406030204" pitchFamily="18" charset="0"/>
                                <a:cs typeface="Times New Roman" panose="02020603050405020304" pitchFamily="18" charset="0"/>
                              </a:rPr>
                            </m:ctrlPr>
                          </m:eqArrPr>
                          <m:e>
                            <m:r>
                              <a:rPr lang="tr-TR" sz="2400" b="1">
                                <a:solidFill>
                                  <a:schemeClr val="tx1"/>
                                </a:solidFill>
                                <a:latin typeface="Cambria Math" panose="02040503050406030204" pitchFamily="18" charset="0"/>
                                <a:cs typeface="Times New Roman" panose="02020603050405020304" pitchFamily="18" charset="0"/>
                              </a:rPr>
                              <m:t>𝟖𝟎</m:t>
                            </m:r>
                            <m:r>
                              <a:rPr lang="tr-TR" sz="2400" b="1">
                                <a:solidFill>
                                  <a:schemeClr val="tx1"/>
                                </a:solidFill>
                                <a:latin typeface="Cambria Math" panose="02040503050406030204" pitchFamily="18" charset="0"/>
                                <a:cs typeface="Times New Roman" panose="02020603050405020304" pitchFamily="18" charset="0"/>
                              </a:rPr>
                              <m:t>+</m:t>
                            </m:r>
                            <m:r>
                              <a:rPr lang="tr-TR" sz="2400" b="1">
                                <a:solidFill>
                                  <a:schemeClr val="tx1"/>
                                </a:solidFill>
                                <a:latin typeface="Cambria Math" panose="02040503050406030204" pitchFamily="18" charset="0"/>
                                <a:cs typeface="Times New Roman" panose="02020603050405020304" pitchFamily="18" charset="0"/>
                              </a:rPr>
                              <m:t>𝟖𝟎</m:t>
                            </m:r>
                            <m:r>
                              <a:rPr lang="tr-TR" sz="2400" b="1">
                                <a:solidFill>
                                  <a:schemeClr val="tx1"/>
                                </a:solidFill>
                                <a:latin typeface="Cambria Math" panose="02040503050406030204" pitchFamily="18" charset="0"/>
                                <a:cs typeface="Times New Roman" panose="02020603050405020304" pitchFamily="18" charset="0"/>
                              </a:rPr>
                              <m:t> </m:t>
                            </m:r>
                          </m:e>
                          <m:e/>
                        </m:eqArr>
                      </m:den>
                    </m:f>
                  </m:oMath>
                </a14:m>
                <a:r>
                  <a:rPr lang="tr-TR" sz="2400" dirty="0">
                    <a:solidFill>
                      <a:schemeClr val="tx1"/>
                    </a:solidFill>
                    <a:latin typeface="Arial" pitchFamily="34" charset="0"/>
                    <a:cs typeface="Arial" pitchFamily="34" charset="0"/>
                  </a:rPr>
                  <a:t> =</a:t>
                </a:r>
                <a:r>
                  <a:rPr lang="el-GR" sz="2400" b="1" dirty="0">
                    <a:solidFill>
                      <a:schemeClr val="tx1"/>
                    </a:solidFill>
                    <a:cs typeface="Times New Roman" panose="02020603050405020304" pitchFamily="18" charset="0"/>
                  </a:rPr>
                  <a:t> </a:t>
                </a:r>
                <a14:m>
                  <m:oMath xmlns:m="http://schemas.openxmlformats.org/officeDocument/2006/math">
                    <m:f>
                      <m:fPr>
                        <m:ctrlPr>
                          <a:rPr lang="el-G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a:cs typeface="Times New Roman" panose="02020603050405020304" pitchFamily="18" charset="0"/>
                          </a:rPr>
                          <m:t>𝟖</m:t>
                        </m:r>
                        <m:r>
                          <a:rPr lang="tr-TR" sz="2400" b="1">
                            <a:solidFill>
                              <a:schemeClr val="tx1"/>
                            </a:solidFill>
                            <a:latin typeface="Cambria Math" panose="02040503050406030204" pitchFamily="18" charset="0"/>
                            <a:cs typeface="Times New Roman" panose="02020603050405020304" pitchFamily="18" charset="0"/>
                          </a:rPr>
                          <m:t>𝟎</m:t>
                        </m:r>
                      </m:num>
                      <m:den>
                        <m:eqArr>
                          <m:eqArrPr>
                            <m:ctrlPr>
                              <a:rPr lang="tr-TR" sz="2400" b="1" i="1">
                                <a:solidFill>
                                  <a:schemeClr val="tx1"/>
                                </a:solidFill>
                                <a:latin typeface="Cambria Math" panose="02040503050406030204" pitchFamily="18" charset="0"/>
                                <a:cs typeface="Times New Roman" panose="02020603050405020304" pitchFamily="18" charset="0"/>
                              </a:rPr>
                            </m:ctrlPr>
                          </m:eqArrPr>
                          <m:e>
                            <m:r>
                              <a:rPr lang="tr-TR" sz="2400" b="1">
                                <a:solidFill>
                                  <a:schemeClr val="tx1"/>
                                </a:solidFill>
                                <a:latin typeface="Cambria Math"/>
                                <a:cs typeface="Times New Roman" panose="02020603050405020304" pitchFamily="18" charset="0"/>
                              </a:rPr>
                              <m:t>𝟏𝟔</m:t>
                            </m:r>
                            <m:r>
                              <a:rPr lang="tr-TR" sz="2400" b="1">
                                <a:solidFill>
                                  <a:schemeClr val="tx1"/>
                                </a:solidFill>
                                <a:latin typeface="Cambria Math" panose="02040503050406030204" pitchFamily="18" charset="0"/>
                                <a:cs typeface="Times New Roman" panose="02020603050405020304" pitchFamily="18" charset="0"/>
                              </a:rPr>
                              <m:t>𝟎</m:t>
                            </m:r>
                            <m:r>
                              <a:rPr lang="tr-TR" sz="2400" b="1">
                                <a:solidFill>
                                  <a:schemeClr val="tx1"/>
                                </a:solidFill>
                                <a:latin typeface="Cambria Math" panose="02040503050406030204" pitchFamily="18" charset="0"/>
                                <a:cs typeface="Times New Roman" panose="02020603050405020304" pitchFamily="18" charset="0"/>
                              </a:rPr>
                              <m:t> </m:t>
                            </m:r>
                          </m:e>
                          <m:e/>
                        </m:eqArr>
                      </m:den>
                    </m:f>
                  </m:oMath>
                </a14:m>
                <a:r>
                  <a:rPr lang="tr-TR" sz="2400" dirty="0">
                    <a:solidFill>
                      <a:schemeClr val="tx1"/>
                    </a:solidFill>
                    <a:latin typeface="Arial" pitchFamily="34" charset="0"/>
                    <a:cs typeface="Arial" pitchFamily="34" charset="0"/>
                  </a:rPr>
                  <a:t> =</a:t>
                </a:r>
                <a:r>
                  <a:rPr lang="tr-TR" sz="2400" dirty="0" smtClean="0">
                    <a:solidFill>
                      <a:schemeClr val="tx1"/>
                    </a:solidFill>
                    <a:latin typeface="Arial" pitchFamily="34" charset="0"/>
                    <a:cs typeface="Arial" pitchFamily="34" charset="0"/>
                  </a:rPr>
                  <a:t>0,50</a:t>
                </a:r>
              </a:p>
              <a:p>
                <a:pPr>
                  <a:buClr>
                    <a:srgbClr val="A53010"/>
                  </a:buClr>
                </a:pPr>
                <a:endParaRPr lang="tr-TR" sz="2400" dirty="0">
                  <a:solidFill>
                    <a:schemeClr val="tx1"/>
                  </a:solidFill>
                  <a:latin typeface="Arial" pitchFamily="34" charset="0"/>
                  <a:cs typeface="Arial" pitchFamily="34" charset="0"/>
                </a:endParaRPr>
              </a:p>
              <a:p>
                <a:pPr>
                  <a:buClr>
                    <a:srgbClr val="A53010"/>
                  </a:buClr>
                </a:pPr>
                <a:endParaRPr lang="tr-TR" sz="2400" dirty="0">
                  <a:solidFill>
                    <a:schemeClr val="tx1"/>
                  </a:solidFill>
                  <a:latin typeface="Arial" pitchFamily="34" charset="0"/>
                  <a:cs typeface="Arial" pitchFamily="34" charset="0"/>
                </a:endParaRPr>
              </a:p>
            </p:txBody>
          </p:sp>
        </mc:Choice>
        <mc:Fallback xmlns="">
          <p:sp>
            <p:nvSpPr>
              <p:cNvPr id="4" name="İçerik Yer Tutucusu 3">
                <a:extLst>
                  <a:ext uri="{FF2B5EF4-FFF2-40B4-BE49-F238E27FC236}">
                    <a16:creationId xmlns:a16="http://schemas.microsoft.com/office/drawing/2014/main" id="{2FF89F47-A1AF-464D-A15A-549F5EF82223}"/>
                  </a:ext>
                </a:extLst>
              </p:cNvPr>
              <p:cNvSpPr txBox="1">
                <a:spLocks noGrp="1" noRot="1" noChangeAspect="1" noMove="1" noResize="1" noEditPoints="1" noAdjustHandles="1" noChangeArrowheads="1" noChangeShapeType="1" noTextEdit="1"/>
              </p:cNvSpPr>
              <p:nvPr>
                <p:ph idx="1"/>
              </p:nvPr>
            </p:nvSpPr>
            <p:spPr>
              <a:xfrm>
                <a:off x="1967620" y="3394381"/>
                <a:ext cx="9861523" cy="3981216"/>
              </a:xfrm>
              <a:prstGeom prst="rect">
                <a:avLst/>
              </a:prstGeom>
              <a:blipFill>
                <a:blip r:embed="rId2"/>
                <a:stretch>
                  <a:fillRect l="-742" t="-766"/>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494640B2-2AB1-4C55-A0BC-34DDAC8D7AFA}"/>
              </a:ext>
            </a:extLst>
          </p:cNvPr>
          <p:cNvPicPr>
            <a:picLocks noChangeAspect="1"/>
          </p:cNvPicPr>
          <p:nvPr/>
        </p:nvPicPr>
        <p:blipFill>
          <a:blip r:embed="rId3"/>
          <a:stretch>
            <a:fillRect/>
          </a:stretch>
        </p:blipFill>
        <p:spPr>
          <a:xfrm>
            <a:off x="1967619" y="1189782"/>
            <a:ext cx="9861523" cy="2145979"/>
          </a:xfrm>
          <a:prstGeom prst="rect">
            <a:avLst/>
          </a:prstGeom>
        </p:spPr>
      </p:pic>
      <p:sp>
        <p:nvSpPr>
          <p:cNvPr id="2" name="Dikdörtgen 1"/>
          <p:cNvSpPr/>
          <p:nvPr/>
        </p:nvSpPr>
        <p:spPr>
          <a:xfrm>
            <a:off x="2076649" y="467975"/>
            <a:ext cx="3446777" cy="523220"/>
          </a:xfrm>
          <a:prstGeom prst="rect">
            <a:avLst/>
          </a:prstGeom>
        </p:spPr>
        <p:txBody>
          <a:bodyPr wrap="none">
            <a:spAutoFit/>
          </a:bodyPr>
          <a:lstStyle/>
          <a:p>
            <a:r>
              <a:rPr lang="tr-TR" sz="2800" b="1" dirty="0">
                <a:latin typeface="Arial" pitchFamily="34" charset="0"/>
                <a:cs typeface="Arial" pitchFamily="34" charset="0"/>
              </a:rPr>
              <a:t>Madde güçlüğü (</a:t>
            </a:r>
            <a:r>
              <a:rPr lang="tr-TR" sz="2800" b="1" dirty="0" err="1">
                <a:latin typeface="Arial" panose="020B0604020202020204" pitchFamily="34" charset="0"/>
                <a:cs typeface="Arial" panose="020B0604020202020204" pitchFamily="34" charset="0"/>
              </a:rPr>
              <a:t>p</a:t>
            </a:r>
            <a:r>
              <a:rPr lang="tr-TR" sz="2800" b="1" baseline="-25000" dirty="0" err="1">
                <a:latin typeface="Arial" panose="020B0604020202020204" pitchFamily="34" charset="0"/>
                <a:cs typeface="Arial" panose="020B0604020202020204" pitchFamily="34" charset="0"/>
              </a:rPr>
              <a:t>j</a:t>
            </a:r>
            <a:r>
              <a:rPr lang="tr-TR" sz="2800" dirty="0">
                <a:latin typeface="Arial" pitchFamily="34" charset="0"/>
                <a:cs typeface="Arial" pitchFamily="34" charset="0"/>
              </a:rPr>
              <a:t>)</a:t>
            </a:r>
            <a:endParaRPr lang="tr-TR" sz="2800" dirty="0"/>
          </a:p>
        </p:txBody>
      </p:sp>
    </p:spTree>
    <p:extLst>
      <p:ext uri="{BB962C8B-B14F-4D97-AF65-F5344CB8AC3E}">
        <p14:creationId xmlns:p14="http://schemas.microsoft.com/office/powerpoint/2010/main" val="24026696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60419" y="216568"/>
            <a:ext cx="11871159" cy="6641432"/>
          </a:xfrm>
          <a:prstGeom prst="rect">
            <a:avLst/>
          </a:prstGeom>
        </p:spPr>
      </p:pic>
    </p:spTree>
    <p:extLst>
      <p:ext uri="{BB962C8B-B14F-4D97-AF65-F5344CB8AC3E}">
        <p14:creationId xmlns:p14="http://schemas.microsoft.com/office/powerpoint/2010/main" val="10978643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066" y="80511"/>
            <a:ext cx="9816193" cy="428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2278745" y="5776862"/>
            <a:ext cx="8955315" cy="461663"/>
          </a:xfrm>
          <a:prstGeom prst="rect">
            <a:avLst/>
          </a:prstGeom>
          <a:noFill/>
        </p:spPr>
        <p:txBody>
          <a:bodyPr wrap="square" lIns="91438" tIns="45719" rIns="91438" bIns="45719" rtlCol="0">
            <a:spAutoFit/>
          </a:bodyPr>
          <a:lstStyle/>
          <a:p>
            <a:pPr algn="ctr"/>
            <a:r>
              <a:rPr lang="tr-TR" sz="2400" b="1" dirty="0"/>
              <a:t>Bir maddenin güçlük indeksi 0 ile 1 arasında değişir.</a:t>
            </a:r>
          </a:p>
        </p:txBody>
      </p:sp>
      <p:pic>
        <p:nvPicPr>
          <p:cNvPr id="6" name="Picture 2"/>
          <p:cNvPicPr>
            <a:picLocks noChangeAspect="1" noChangeArrowheads="1"/>
          </p:cNvPicPr>
          <p:nvPr/>
        </p:nvPicPr>
        <p:blipFill>
          <a:blip r:embed="rId3"/>
          <a:srcRect l="12813" t="40869" r="57655" b="49664"/>
          <a:stretch>
            <a:fillRect/>
          </a:stretch>
        </p:blipFill>
        <p:spPr bwMode="auto">
          <a:xfrm>
            <a:off x="2013066" y="4430259"/>
            <a:ext cx="9816193" cy="1223962"/>
          </a:xfrm>
          <a:prstGeom prst="rect">
            <a:avLst/>
          </a:prstGeom>
          <a:noFill/>
          <a:ln w="9525">
            <a:noFill/>
            <a:miter lim="800000"/>
            <a:headEnd/>
            <a:tailEnd/>
          </a:ln>
        </p:spPr>
      </p:pic>
    </p:spTree>
    <p:extLst>
      <p:ext uri="{BB962C8B-B14F-4D97-AF65-F5344CB8AC3E}">
        <p14:creationId xmlns:p14="http://schemas.microsoft.com/office/powerpoint/2010/main" val="816235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04800" y="230286"/>
            <a:ext cx="11782601" cy="6627714"/>
          </a:xfrm>
          <a:prstGeom prst="rect">
            <a:avLst/>
          </a:prstGeom>
        </p:spPr>
      </p:pic>
    </p:spTree>
    <p:extLst>
      <p:ext uri="{BB962C8B-B14F-4D97-AF65-F5344CB8AC3E}">
        <p14:creationId xmlns:p14="http://schemas.microsoft.com/office/powerpoint/2010/main" val="16353515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596" y="476803"/>
            <a:ext cx="7722455" cy="1561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5 Dikdörtgen"/>
          <p:cNvSpPr/>
          <p:nvPr/>
        </p:nvSpPr>
        <p:spPr>
          <a:xfrm>
            <a:off x="1487576" y="2880415"/>
            <a:ext cx="4385881" cy="400110"/>
          </a:xfrm>
          <a:prstGeom prst="rect">
            <a:avLst/>
          </a:prstGeom>
        </p:spPr>
        <p:txBody>
          <a:bodyPr wrap="none">
            <a:spAutoFit/>
          </a:bodyPr>
          <a:lstStyle/>
          <a:p>
            <a:pPr defTabSz="914400"/>
            <a:r>
              <a:rPr lang="tr-TR" sz="2000" b="1" dirty="0" smtClean="0">
                <a:solidFill>
                  <a:prstClr val="black"/>
                </a:solidFill>
              </a:rPr>
              <a:t>0.00 ile 0.40 arasında ise madde zordur.</a:t>
            </a:r>
          </a:p>
        </p:txBody>
      </p:sp>
      <p:sp>
        <p:nvSpPr>
          <p:cNvPr id="9" name="6 Dikdörtgen"/>
          <p:cNvSpPr/>
          <p:nvPr/>
        </p:nvSpPr>
        <p:spPr>
          <a:xfrm>
            <a:off x="1487488" y="3737671"/>
            <a:ext cx="9334608" cy="400110"/>
          </a:xfrm>
          <a:prstGeom prst="rect">
            <a:avLst/>
          </a:prstGeom>
        </p:spPr>
        <p:txBody>
          <a:bodyPr wrap="square">
            <a:spAutoFit/>
          </a:bodyPr>
          <a:lstStyle/>
          <a:p>
            <a:pPr defTabSz="914400"/>
            <a:r>
              <a:rPr lang="tr-TR" sz="2000" b="1" dirty="0" smtClean="0">
                <a:solidFill>
                  <a:prstClr val="black"/>
                </a:solidFill>
              </a:rPr>
              <a:t>0.40 ile 0.60 arasında ise madde orta güçlüktedir.</a:t>
            </a:r>
            <a:endParaRPr lang="tr-TR" sz="2000" dirty="0">
              <a:solidFill>
                <a:prstClr val="black"/>
              </a:solidFill>
            </a:endParaRPr>
          </a:p>
        </p:txBody>
      </p:sp>
      <p:sp>
        <p:nvSpPr>
          <p:cNvPr id="10" name="8 Dikdörtgen"/>
          <p:cNvSpPr/>
          <p:nvPr/>
        </p:nvSpPr>
        <p:spPr>
          <a:xfrm>
            <a:off x="1487488" y="4473785"/>
            <a:ext cx="8667789" cy="400110"/>
          </a:xfrm>
          <a:prstGeom prst="rect">
            <a:avLst/>
          </a:prstGeom>
        </p:spPr>
        <p:txBody>
          <a:bodyPr wrap="square">
            <a:spAutoFit/>
          </a:bodyPr>
          <a:lstStyle/>
          <a:p>
            <a:pPr defTabSz="914400"/>
            <a:r>
              <a:rPr lang="tr-TR" sz="2000" b="1" dirty="0" smtClean="0">
                <a:solidFill>
                  <a:prstClr val="black"/>
                </a:solidFill>
              </a:rPr>
              <a:t>0.60 ile 1.00 arasında ise madde kolaydır.</a:t>
            </a:r>
          </a:p>
        </p:txBody>
      </p:sp>
      <p:sp>
        <p:nvSpPr>
          <p:cNvPr id="11" name="7 Çentikli Sağ Ok"/>
          <p:cNvSpPr/>
          <p:nvPr>
            <p:custDataLst>
              <p:tags r:id="rId1"/>
            </p:custDataLst>
          </p:nvPr>
        </p:nvSpPr>
        <p:spPr>
          <a:xfrm>
            <a:off x="800641" y="288041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dirty="0">
              <a:solidFill>
                <a:prstClr val="black"/>
              </a:solidFill>
            </a:endParaRPr>
          </a:p>
        </p:txBody>
      </p:sp>
      <p:sp>
        <p:nvSpPr>
          <p:cNvPr id="12" name="10 Çentikli Sağ Ok"/>
          <p:cNvSpPr/>
          <p:nvPr>
            <p:custDataLst>
              <p:tags r:id="rId2"/>
            </p:custDataLst>
          </p:nvPr>
        </p:nvSpPr>
        <p:spPr>
          <a:xfrm>
            <a:off x="800641" y="3643075"/>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a:solidFill>
                <a:srgbClr val="696464"/>
              </a:solidFill>
            </a:endParaRPr>
          </a:p>
        </p:txBody>
      </p:sp>
      <p:sp>
        <p:nvSpPr>
          <p:cNvPr id="13" name="11 Çentikli Sağ Ok"/>
          <p:cNvSpPr/>
          <p:nvPr>
            <p:custDataLst>
              <p:tags r:id="rId3"/>
            </p:custDataLst>
          </p:nvPr>
        </p:nvSpPr>
        <p:spPr>
          <a:xfrm>
            <a:off x="800641" y="4500331"/>
            <a:ext cx="571504" cy="428628"/>
          </a:xfrm>
          <a:prstGeom prst="notched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defTabSz="914400"/>
            <a:endParaRPr lang="tr-TR" sz="1800">
              <a:solidFill>
                <a:srgbClr val="696464"/>
              </a:solidFill>
            </a:endParaRPr>
          </a:p>
        </p:txBody>
      </p:sp>
      <p:sp>
        <p:nvSpPr>
          <p:cNvPr id="2" name="Dikdörtgen 1"/>
          <p:cNvSpPr/>
          <p:nvPr/>
        </p:nvSpPr>
        <p:spPr>
          <a:xfrm>
            <a:off x="1454727" y="5128918"/>
            <a:ext cx="9476509" cy="830997"/>
          </a:xfrm>
          <a:prstGeom prst="rect">
            <a:avLst/>
          </a:prstGeom>
        </p:spPr>
        <p:txBody>
          <a:bodyPr wrap="square">
            <a:spAutoFit/>
          </a:bodyPr>
          <a:lstStyle/>
          <a:p>
            <a:r>
              <a:rPr lang="tr-TR" sz="2400" dirty="0" smtClean="0">
                <a:latin typeface="Calibri" panose="020F0502020204030204" pitchFamily="34" charset="0"/>
                <a:cs typeface="Calibri" panose="020F0502020204030204" pitchFamily="34" charset="0"/>
              </a:rPr>
              <a:t>Madde güçlüğü, Cevap </a:t>
            </a:r>
            <a:r>
              <a:rPr lang="tr-TR" sz="2400" dirty="0">
                <a:latin typeface="Calibri" panose="020F0502020204030204" pitchFamily="34" charset="0"/>
                <a:cs typeface="Calibri" panose="020F0502020204030204" pitchFamily="34" charset="0"/>
              </a:rPr>
              <a:t>anahtarında bir hata </a:t>
            </a:r>
            <a:r>
              <a:rPr lang="tr-TR" sz="2400" dirty="0" smtClean="0">
                <a:latin typeface="Calibri" panose="020F0502020204030204" pitchFamily="34" charset="0"/>
                <a:cs typeface="Calibri" panose="020F0502020204030204" pitchFamily="34" charset="0"/>
              </a:rPr>
              <a:t>olup olmadığının da </a:t>
            </a:r>
            <a:r>
              <a:rPr lang="tr-TR" sz="2400" dirty="0">
                <a:latin typeface="Calibri" panose="020F0502020204030204" pitchFamily="34" charset="0"/>
                <a:cs typeface="Calibri" panose="020F0502020204030204" pitchFamily="34" charset="0"/>
              </a:rPr>
              <a:t>bir göstergesi olabilir.</a:t>
            </a:r>
            <a:endParaRPr lang="tr-TR" sz="2400" dirty="0"/>
          </a:p>
        </p:txBody>
      </p:sp>
    </p:spTree>
    <p:extLst>
      <p:ext uri="{BB962C8B-B14F-4D97-AF65-F5344CB8AC3E}">
        <p14:creationId xmlns:p14="http://schemas.microsoft.com/office/powerpoint/2010/main" val="389808444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lide(fromBottom)">
                                      <p:cBhvr>
                                        <p:cTn id="10" dur="500"/>
                                        <p:tgtEl>
                                          <p:spTgt spid="9"/>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lide(fromBottom)">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slide(fromBottom)">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lide(fromBottom)">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slide(fromBottom)">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6253" y="99259"/>
            <a:ext cx="12015537" cy="6766762"/>
          </a:xfrm>
          <a:prstGeom prst="rect">
            <a:avLst/>
          </a:prstGeom>
        </p:spPr>
      </p:pic>
    </p:spTree>
    <p:extLst>
      <p:ext uri="{BB962C8B-B14F-4D97-AF65-F5344CB8AC3E}">
        <p14:creationId xmlns:p14="http://schemas.microsoft.com/office/powerpoint/2010/main" val="42455018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İçerik Yer Tutucusu 3">
                <a:extLst>
                  <a:ext uri="{FF2B5EF4-FFF2-40B4-BE49-F238E27FC236}">
                    <a16:creationId xmlns:a16="http://schemas.microsoft.com/office/drawing/2014/main" id="{2FF89F47-A1AF-464D-A15A-549F5EF82223}"/>
                  </a:ext>
                </a:extLst>
              </p:cNvPr>
              <p:cNvSpPr txBox="1">
                <a:spLocks noGrp="1"/>
              </p:cNvSpPr>
              <p:nvPr>
                <p:ph idx="1"/>
              </p:nvPr>
            </p:nvSpPr>
            <p:spPr>
              <a:xfrm>
                <a:off x="2133600" y="3210464"/>
                <a:ext cx="10058400" cy="3270445"/>
              </a:xfrm>
              <a:prstGeom prst="rect">
                <a:avLst/>
              </a:prstGeom>
              <a:noFill/>
            </p:spPr>
            <p:txBody>
              <a:bodyPr wrap="square" rtlCol="0">
                <a:spAutoFit/>
              </a:bodyPr>
              <a:lstStyle/>
              <a:p>
                <a:pPr>
                  <a:buClr>
                    <a:srgbClr val="A53010"/>
                  </a:buClr>
                </a:pPr>
                <a:r>
                  <a:rPr lang="tr-TR" sz="2000" dirty="0" smtClean="0">
                    <a:solidFill>
                      <a:schemeClr val="tx1"/>
                    </a:solidFill>
                    <a:latin typeface="Arial" pitchFamily="34" charset="0"/>
                    <a:cs typeface="Arial" pitchFamily="34" charset="0"/>
                  </a:rPr>
                  <a:t>Tabloda verilen testteki 1. soru (madde) için madde ayırt ediciliğinin hesaplanması;</a:t>
                </a:r>
                <a:endParaRPr lang="tr-TR" sz="2000" dirty="0">
                  <a:solidFill>
                    <a:schemeClr val="tx1"/>
                  </a:solidFill>
                  <a:latin typeface="Arial" pitchFamily="34" charset="0"/>
                  <a:cs typeface="Arial" pitchFamily="34" charset="0"/>
                </a:endParaRPr>
              </a:p>
              <a:p>
                <a:pPr lvl="0">
                  <a:buClr>
                    <a:srgbClr val="A53010"/>
                  </a:buClr>
                </a:pPr>
                <a:r>
                  <a:rPr lang="tr-TR" sz="2200" dirty="0" smtClean="0">
                    <a:solidFill>
                      <a:schemeClr val="tx1"/>
                    </a:solidFill>
                    <a:latin typeface="Arial" pitchFamily="34" charset="0"/>
                    <a:cs typeface="Arial" pitchFamily="34" charset="0"/>
                  </a:rPr>
                  <a:t>Madde ayırt edicilik indeksi, üst gruptan soruyu doğru cevaplayan öğrenci sayısından alt gruptan soruyu doğru cevaplayan öğrenci sayısı çıkarılarak, bulunan fark bir gruptaki öğrenci sayısına bölünür.</a:t>
                </a:r>
                <a:endParaRPr lang="tr-TR" sz="2200" dirty="0">
                  <a:solidFill>
                    <a:schemeClr val="tx1"/>
                  </a:solidFill>
                  <a:latin typeface="Arial" pitchFamily="34" charset="0"/>
                  <a:cs typeface="Arial" pitchFamily="34" charset="0"/>
                </a:endParaRPr>
              </a:p>
              <a:p>
                <a:pPr lvl="0">
                  <a:buClr>
                    <a:srgbClr val="A53010"/>
                  </a:buClr>
                </a:pPr>
                <a14:m>
                  <m:oMath xmlns:m="http://schemas.openxmlformats.org/officeDocument/2006/math">
                    <m:r>
                      <a:rPr lang="tr-TR" sz="2200" b="1" dirty="0">
                        <a:solidFill>
                          <a:schemeClr val="tx1"/>
                        </a:solidFill>
                        <a:latin typeface="Cambria Math"/>
                        <a:cs typeface="Times New Roman" panose="02020603050405020304" pitchFamily="18" charset="0"/>
                      </a:rPr>
                      <m:t>𝐌𝐚𝐝𝐝𝐞</m:t>
                    </m:r>
                    <m:r>
                      <a:rPr lang="tr-TR" sz="2200" dirty="0">
                        <a:solidFill>
                          <a:schemeClr val="tx1"/>
                        </a:solidFill>
                        <a:latin typeface="Cambria Math"/>
                        <a:cs typeface="Times New Roman" panose="02020603050405020304" pitchFamily="18" charset="0"/>
                      </a:rPr>
                      <m:t> </m:t>
                    </m:r>
                    <m:r>
                      <a:rPr lang="tr-TR" sz="2200" b="1" dirty="0">
                        <a:solidFill>
                          <a:schemeClr val="tx1"/>
                        </a:solidFill>
                        <a:latin typeface="Cambria Math"/>
                        <a:cs typeface="Times New Roman" panose="02020603050405020304" pitchFamily="18" charset="0"/>
                      </a:rPr>
                      <m:t>𝐚𝐲</m:t>
                    </m:r>
                    <m:r>
                      <a:rPr lang="tr-TR" sz="2200" b="1" dirty="0">
                        <a:solidFill>
                          <a:schemeClr val="tx1"/>
                        </a:solidFill>
                        <a:latin typeface="Cambria Math"/>
                        <a:cs typeface="Times New Roman" panose="02020603050405020304" pitchFamily="18" charset="0"/>
                      </a:rPr>
                      <m:t>ı</m:t>
                    </m:r>
                    <m:r>
                      <a:rPr lang="tr-TR" sz="2200" b="1" dirty="0">
                        <a:solidFill>
                          <a:schemeClr val="tx1"/>
                        </a:solidFill>
                        <a:latin typeface="Cambria Math"/>
                        <a:cs typeface="Times New Roman" panose="02020603050405020304" pitchFamily="18" charset="0"/>
                      </a:rPr>
                      <m:t>𝐫𝐭</m:t>
                    </m:r>
                    <m:r>
                      <a:rPr lang="tr-TR" sz="2200" b="1" i="0" dirty="0" smtClean="0">
                        <a:solidFill>
                          <a:schemeClr val="tx1"/>
                        </a:solidFill>
                        <a:latin typeface="Cambria Math" panose="02040503050406030204" pitchFamily="18" charset="0"/>
                        <a:cs typeface="Times New Roman" panose="02020603050405020304" pitchFamily="18" charset="0"/>
                      </a:rPr>
                      <m:t> </m:t>
                    </m:r>
                    <m:r>
                      <a:rPr lang="tr-TR" sz="2200" b="1" dirty="0">
                        <a:solidFill>
                          <a:schemeClr val="tx1"/>
                        </a:solidFill>
                        <a:latin typeface="Cambria Math"/>
                        <a:cs typeface="Times New Roman" panose="02020603050405020304" pitchFamily="18" charset="0"/>
                      </a:rPr>
                      <m:t>𝐞𝐝𝐢𝐜𝐢𝐥𝐢</m:t>
                    </m:r>
                    <m:r>
                      <a:rPr lang="tr-TR" sz="2200" b="1" dirty="0">
                        <a:solidFill>
                          <a:schemeClr val="tx1"/>
                        </a:solidFill>
                        <a:latin typeface="Cambria Math"/>
                        <a:cs typeface="Times New Roman" panose="02020603050405020304" pitchFamily="18" charset="0"/>
                      </a:rPr>
                      <m:t>ğ</m:t>
                    </m:r>
                    <m:r>
                      <a:rPr lang="tr-TR" sz="2200" b="1" dirty="0">
                        <a:solidFill>
                          <a:schemeClr val="tx1"/>
                        </a:solidFill>
                        <a:latin typeface="Cambria Math"/>
                        <a:cs typeface="Times New Roman" panose="02020603050405020304" pitchFamily="18" charset="0"/>
                      </a:rPr>
                      <m:t>𝐢</m:t>
                    </m:r>
                    <m:r>
                      <a:rPr lang="tr-TR" sz="2200" dirty="0">
                        <a:solidFill>
                          <a:schemeClr val="tx1"/>
                        </a:solidFill>
                        <a:latin typeface="Cambria Math"/>
                        <a:cs typeface="Times New Roman" panose="02020603050405020304" pitchFamily="18" charset="0"/>
                      </a:rPr>
                      <m:t> </m:t>
                    </m:r>
                    <m:d>
                      <m:dPr>
                        <m:ctrlPr>
                          <a:rPr lang="tr-TR" sz="2200" i="1" dirty="0">
                            <a:solidFill>
                              <a:schemeClr val="tx1"/>
                            </a:solidFill>
                            <a:latin typeface="Cambria Math" panose="02040503050406030204" pitchFamily="18" charset="0"/>
                            <a:cs typeface="Times New Roman" panose="02020603050405020304" pitchFamily="18" charset="0"/>
                          </a:rPr>
                        </m:ctrlPr>
                      </m:dPr>
                      <m:e>
                        <m:r>
                          <m:rPr>
                            <m:nor/>
                          </m:rPr>
                          <a:rPr lang="tr-TR" sz="2200" b="1" smtClean="0">
                            <a:solidFill>
                              <a:schemeClr val="tx1"/>
                            </a:solidFill>
                            <a:latin typeface="Arial" panose="020B0604020202020204" pitchFamily="34" charset="0"/>
                            <a:cs typeface="Arial" panose="020B0604020202020204" pitchFamily="34" charset="0"/>
                          </a:rPr>
                          <m:t>r</m:t>
                        </m:r>
                        <m:r>
                          <m:rPr>
                            <m:nor/>
                          </m:rPr>
                          <a:rPr lang="tr-TR" sz="2200" b="1" baseline="-25000" smtClean="0">
                            <a:solidFill>
                              <a:schemeClr val="tx1"/>
                            </a:solidFill>
                            <a:latin typeface="Arial" panose="020B0604020202020204" pitchFamily="34" charset="0"/>
                            <a:cs typeface="Arial" panose="020B0604020202020204" pitchFamily="34" charset="0"/>
                          </a:rPr>
                          <m:t>jx</m:t>
                        </m:r>
                        <m:r>
                          <m:rPr>
                            <m:nor/>
                          </m:rPr>
                          <a:rPr lang="tr-TR" sz="2200" smtClean="0">
                            <a:solidFill>
                              <a:schemeClr val="tx1"/>
                            </a:solidFill>
                            <a:latin typeface="Arial" panose="020B0604020202020204" pitchFamily="34" charset="0"/>
                            <a:cs typeface="Arial" panose="020B0604020202020204" pitchFamily="34" charset="0"/>
                          </a:rPr>
                          <m:t> </m:t>
                        </m:r>
                      </m:e>
                    </m:d>
                  </m:oMath>
                </a14:m>
                <a:r>
                  <a:rPr lang="tr-TR" sz="2400" dirty="0">
                    <a:solidFill>
                      <a:schemeClr val="tx1"/>
                    </a:solidFill>
                    <a:latin typeface="Arial" pitchFamily="34" charset="0"/>
                    <a:cs typeface="Arial" pitchFamily="34" charset="0"/>
                  </a:rPr>
                  <a:t>= </a:t>
                </a:r>
                <a14:m>
                  <m:oMath xmlns:m="http://schemas.openxmlformats.org/officeDocument/2006/math">
                    <m:f>
                      <m:fPr>
                        <m:ctrlPr>
                          <a:rPr lang="tr-T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panose="02040503050406030204" pitchFamily="18" charset="0"/>
                            <a:cs typeface="Times New Roman" panose="02020603050405020304" pitchFamily="18" charset="0"/>
                          </a:rPr>
                          <m:t>𝐃</m:t>
                        </m:r>
                        <m:r>
                          <a:rPr lang="tr-TR" sz="2400" b="1">
                            <a:solidFill>
                              <a:schemeClr val="tx1"/>
                            </a:solidFill>
                            <a:latin typeface="Cambria Math" panose="02040503050406030204" pitchFamily="18" charset="0"/>
                            <a:cs typeface="Times New Roman" panose="02020603050405020304" pitchFamily="18" charset="0"/>
                          </a:rPr>
                          <m:t>ü−</m:t>
                        </m:r>
                        <m:r>
                          <a:rPr lang="tr-TR" sz="2400" b="1">
                            <a:solidFill>
                              <a:schemeClr val="tx1"/>
                            </a:solidFill>
                            <a:latin typeface="Cambria Math" panose="02040503050406030204" pitchFamily="18" charset="0"/>
                            <a:cs typeface="Times New Roman" panose="02020603050405020304" pitchFamily="18" charset="0"/>
                          </a:rPr>
                          <m:t>𝐃𝐚</m:t>
                        </m:r>
                      </m:num>
                      <m:den>
                        <m:r>
                          <a:rPr lang="tr-TR" sz="2400" b="1">
                            <a:solidFill>
                              <a:schemeClr val="tx1"/>
                            </a:solidFill>
                            <a:latin typeface="Cambria Math" panose="02040503050406030204" pitchFamily="18" charset="0"/>
                            <a:cs typeface="Times New Roman" panose="02020603050405020304" pitchFamily="18" charset="0"/>
                          </a:rPr>
                          <m:t>𝐧</m:t>
                        </m:r>
                        <m:r>
                          <a:rPr lang="tr-TR" sz="2400" b="1">
                            <a:solidFill>
                              <a:schemeClr val="tx1"/>
                            </a:solidFill>
                            <a:latin typeface="Cambria Math" panose="02040503050406030204" pitchFamily="18" charset="0"/>
                            <a:cs typeface="Times New Roman" panose="02020603050405020304" pitchFamily="18" charset="0"/>
                          </a:rPr>
                          <m:t>ü </m:t>
                        </m:r>
                      </m:den>
                    </m:f>
                  </m:oMath>
                </a14:m>
                <a:r>
                  <a:rPr lang="tr-TR" sz="2400" dirty="0">
                    <a:solidFill>
                      <a:schemeClr val="tx1"/>
                    </a:solidFill>
                    <a:latin typeface="Arial" pitchFamily="34" charset="0"/>
                    <a:cs typeface="Arial" pitchFamily="34" charset="0"/>
                  </a:rPr>
                  <a:t> </a:t>
                </a:r>
                <a:r>
                  <a:rPr lang="tr-TR" sz="2400" b="1" dirty="0">
                    <a:solidFill>
                      <a:schemeClr val="tx1"/>
                    </a:solidFill>
                    <a:latin typeface="Arial" pitchFamily="34" charset="0"/>
                    <a:cs typeface="Arial" pitchFamily="34" charset="0"/>
                  </a:rPr>
                  <a:t>=  </a:t>
                </a:r>
                <a14:m>
                  <m:oMath xmlns:m="http://schemas.openxmlformats.org/officeDocument/2006/math">
                    <m:f>
                      <m:fPr>
                        <m:ctrlPr>
                          <a:rPr lang="el-G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panose="02040503050406030204" pitchFamily="18" charset="0"/>
                            <a:cs typeface="Times New Roman" panose="02020603050405020304" pitchFamily="18" charset="0"/>
                          </a:rPr>
                          <m:t>𝟔𝟎</m:t>
                        </m:r>
                        <m:r>
                          <a:rPr lang="tr-TR" sz="2400" b="1">
                            <a:solidFill>
                              <a:schemeClr val="tx1"/>
                            </a:solidFill>
                            <a:latin typeface="Cambria Math"/>
                            <a:cs typeface="Times New Roman" panose="02020603050405020304" pitchFamily="18" charset="0"/>
                          </a:rPr>
                          <m:t>−</m:t>
                        </m:r>
                        <m:r>
                          <a:rPr lang="tr-TR" sz="2400" b="1">
                            <a:solidFill>
                              <a:schemeClr val="tx1"/>
                            </a:solidFill>
                            <a:latin typeface="Cambria Math" panose="02040503050406030204" pitchFamily="18" charset="0"/>
                            <a:cs typeface="Times New Roman" panose="02020603050405020304" pitchFamily="18" charset="0"/>
                          </a:rPr>
                          <m:t>𝟐𝟎</m:t>
                        </m:r>
                      </m:num>
                      <m:den>
                        <m:eqArr>
                          <m:eqArrPr>
                            <m:ctrlPr>
                              <a:rPr lang="tr-TR" sz="2400" b="1" i="1">
                                <a:solidFill>
                                  <a:schemeClr val="tx1"/>
                                </a:solidFill>
                                <a:latin typeface="Cambria Math" panose="02040503050406030204" pitchFamily="18" charset="0"/>
                                <a:cs typeface="Times New Roman" panose="02020603050405020304" pitchFamily="18" charset="0"/>
                              </a:rPr>
                            </m:ctrlPr>
                          </m:eqArrPr>
                          <m:e>
                            <m:r>
                              <a:rPr lang="tr-TR" sz="2400" b="1">
                                <a:solidFill>
                                  <a:schemeClr val="tx1"/>
                                </a:solidFill>
                                <a:latin typeface="Cambria Math" panose="02040503050406030204" pitchFamily="18" charset="0"/>
                                <a:cs typeface="Times New Roman" panose="02020603050405020304" pitchFamily="18" charset="0"/>
                              </a:rPr>
                              <m:t>𝟖𝟎</m:t>
                            </m:r>
                            <m:r>
                              <a:rPr lang="tr-TR" sz="2400" b="1">
                                <a:solidFill>
                                  <a:schemeClr val="tx1"/>
                                </a:solidFill>
                                <a:latin typeface="Cambria Math" panose="02040503050406030204" pitchFamily="18" charset="0"/>
                                <a:cs typeface="Times New Roman" panose="02020603050405020304" pitchFamily="18" charset="0"/>
                              </a:rPr>
                              <m:t> </m:t>
                            </m:r>
                          </m:e>
                          <m:e/>
                        </m:eqArr>
                      </m:den>
                    </m:f>
                  </m:oMath>
                </a14:m>
                <a:r>
                  <a:rPr lang="tr-TR" sz="2400" b="1" dirty="0">
                    <a:solidFill>
                      <a:schemeClr val="tx1"/>
                    </a:solidFill>
                    <a:latin typeface="Arial" pitchFamily="34" charset="0"/>
                    <a:cs typeface="Arial" pitchFamily="34" charset="0"/>
                  </a:rPr>
                  <a:t>  = </a:t>
                </a:r>
                <a14:m>
                  <m:oMath xmlns:m="http://schemas.openxmlformats.org/officeDocument/2006/math">
                    <m:f>
                      <m:fPr>
                        <m:ctrlPr>
                          <a:rPr lang="el-GR" sz="2400" b="1" i="1">
                            <a:solidFill>
                              <a:schemeClr val="tx1"/>
                            </a:solidFill>
                            <a:latin typeface="Cambria Math" panose="02040503050406030204" pitchFamily="18" charset="0"/>
                            <a:cs typeface="Times New Roman" panose="02020603050405020304" pitchFamily="18" charset="0"/>
                          </a:rPr>
                        </m:ctrlPr>
                      </m:fPr>
                      <m:num>
                        <m:r>
                          <a:rPr lang="tr-TR" sz="2400" b="1">
                            <a:solidFill>
                              <a:schemeClr val="tx1"/>
                            </a:solidFill>
                            <a:latin typeface="Cambria Math"/>
                            <a:cs typeface="Times New Roman" panose="02020603050405020304" pitchFamily="18" charset="0"/>
                          </a:rPr>
                          <m:t>𝟒</m:t>
                        </m:r>
                        <m:r>
                          <a:rPr lang="tr-TR" sz="2400" b="1">
                            <a:solidFill>
                              <a:schemeClr val="tx1"/>
                            </a:solidFill>
                            <a:latin typeface="Cambria Math" panose="02040503050406030204" pitchFamily="18" charset="0"/>
                            <a:cs typeface="Times New Roman" panose="02020603050405020304" pitchFamily="18" charset="0"/>
                          </a:rPr>
                          <m:t>𝟎</m:t>
                        </m:r>
                      </m:num>
                      <m:den>
                        <m:eqArr>
                          <m:eqArrPr>
                            <m:ctrlPr>
                              <a:rPr lang="tr-TR" sz="2400" b="1" i="1">
                                <a:solidFill>
                                  <a:schemeClr val="tx1"/>
                                </a:solidFill>
                                <a:latin typeface="Cambria Math" panose="02040503050406030204" pitchFamily="18" charset="0"/>
                                <a:cs typeface="Times New Roman" panose="02020603050405020304" pitchFamily="18" charset="0"/>
                              </a:rPr>
                            </m:ctrlPr>
                          </m:eqArrPr>
                          <m:e>
                            <m:r>
                              <a:rPr lang="tr-TR" sz="2400" b="1">
                                <a:solidFill>
                                  <a:schemeClr val="tx1"/>
                                </a:solidFill>
                                <a:latin typeface="Cambria Math" panose="02040503050406030204" pitchFamily="18" charset="0"/>
                                <a:cs typeface="Times New Roman" panose="02020603050405020304" pitchFamily="18" charset="0"/>
                              </a:rPr>
                              <m:t>𝟖𝟎</m:t>
                            </m:r>
                            <m:r>
                              <a:rPr lang="tr-TR" sz="2400" b="1">
                                <a:solidFill>
                                  <a:schemeClr val="tx1"/>
                                </a:solidFill>
                                <a:latin typeface="Cambria Math" panose="02040503050406030204" pitchFamily="18" charset="0"/>
                                <a:cs typeface="Times New Roman" panose="02020603050405020304" pitchFamily="18" charset="0"/>
                              </a:rPr>
                              <m:t> </m:t>
                            </m:r>
                          </m:e>
                          <m:e/>
                        </m:eqArr>
                      </m:den>
                    </m:f>
                  </m:oMath>
                </a14:m>
                <a:r>
                  <a:rPr lang="tr-TR" sz="2400" b="1" dirty="0">
                    <a:solidFill>
                      <a:schemeClr val="tx1"/>
                    </a:solidFill>
                    <a:latin typeface="Arial" pitchFamily="34" charset="0"/>
                    <a:cs typeface="Arial" pitchFamily="34" charset="0"/>
                  </a:rPr>
                  <a:t> =  </a:t>
                </a:r>
                <a:r>
                  <a:rPr lang="tr-TR" sz="2400" b="1" dirty="0" smtClean="0">
                    <a:solidFill>
                      <a:schemeClr val="tx1"/>
                    </a:solidFill>
                    <a:latin typeface="Arial" pitchFamily="34" charset="0"/>
                    <a:cs typeface="Arial" pitchFamily="34" charset="0"/>
                  </a:rPr>
                  <a:t>0,50</a:t>
                </a:r>
              </a:p>
              <a:p>
                <a:pPr>
                  <a:buClr>
                    <a:srgbClr val="A53010"/>
                  </a:buClr>
                </a:pPr>
                <a14:m>
                  <m:oMath xmlns:m="http://schemas.openxmlformats.org/officeDocument/2006/math">
                    <m:r>
                      <a:rPr lang="tr-TR" sz="2200" b="1" dirty="0">
                        <a:solidFill>
                          <a:schemeClr val="tx1"/>
                        </a:solidFill>
                        <a:latin typeface="Cambria Math"/>
                        <a:cs typeface="Times New Roman" panose="02020603050405020304" pitchFamily="18" charset="0"/>
                      </a:rPr>
                      <m:t>𝐌𝐚𝐝𝐝𝐞</m:t>
                    </m:r>
                    <m:r>
                      <a:rPr lang="tr-TR" sz="2200" dirty="0">
                        <a:solidFill>
                          <a:schemeClr val="tx1"/>
                        </a:solidFill>
                        <a:latin typeface="Cambria Math"/>
                        <a:cs typeface="Times New Roman" panose="02020603050405020304" pitchFamily="18" charset="0"/>
                      </a:rPr>
                      <m:t> </m:t>
                    </m:r>
                    <m:r>
                      <a:rPr lang="tr-TR" sz="2200" b="1" dirty="0">
                        <a:solidFill>
                          <a:schemeClr val="tx1"/>
                        </a:solidFill>
                        <a:latin typeface="Cambria Math"/>
                        <a:cs typeface="Times New Roman" panose="02020603050405020304" pitchFamily="18" charset="0"/>
                      </a:rPr>
                      <m:t>𝐚𝐲</m:t>
                    </m:r>
                    <m:r>
                      <a:rPr lang="tr-TR" sz="2200" b="1" dirty="0">
                        <a:solidFill>
                          <a:schemeClr val="tx1"/>
                        </a:solidFill>
                        <a:latin typeface="Cambria Math"/>
                        <a:cs typeface="Times New Roman" panose="02020603050405020304" pitchFamily="18" charset="0"/>
                      </a:rPr>
                      <m:t>ı</m:t>
                    </m:r>
                    <m:r>
                      <a:rPr lang="tr-TR" sz="2200" b="1" dirty="0">
                        <a:solidFill>
                          <a:schemeClr val="tx1"/>
                        </a:solidFill>
                        <a:latin typeface="Cambria Math"/>
                        <a:cs typeface="Times New Roman" panose="02020603050405020304" pitchFamily="18" charset="0"/>
                      </a:rPr>
                      <m:t>𝐫𝐭</m:t>
                    </m:r>
                    <m:r>
                      <a:rPr lang="tr-TR" sz="2200" b="1" i="0" dirty="0" smtClean="0">
                        <a:solidFill>
                          <a:schemeClr val="tx1"/>
                        </a:solidFill>
                        <a:latin typeface="Cambria Math" panose="02040503050406030204" pitchFamily="18" charset="0"/>
                        <a:cs typeface="Times New Roman" panose="02020603050405020304" pitchFamily="18" charset="0"/>
                      </a:rPr>
                      <m:t> </m:t>
                    </m:r>
                    <m:r>
                      <a:rPr lang="tr-TR" sz="2200" b="1" dirty="0">
                        <a:solidFill>
                          <a:schemeClr val="tx1"/>
                        </a:solidFill>
                        <a:latin typeface="Cambria Math"/>
                        <a:cs typeface="Times New Roman" panose="02020603050405020304" pitchFamily="18" charset="0"/>
                      </a:rPr>
                      <m:t>𝐞𝐝𝐢𝐜𝐢𝐥𝐢</m:t>
                    </m:r>
                    <m:r>
                      <a:rPr lang="tr-TR" sz="2200" b="1" dirty="0">
                        <a:solidFill>
                          <a:schemeClr val="tx1"/>
                        </a:solidFill>
                        <a:latin typeface="Cambria Math"/>
                        <a:cs typeface="Times New Roman" panose="02020603050405020304" pitchFamily="18" charset="0"/>
                      </a:rPr>
                      <m:t>ğ</m:t>
                    </m:r>
                    <m:r>
                      <a:rPr lang="tr-TR" sz="2200" b="1" dirty="0">
                        <a:solidFill>
                          <a:schemeClr val="tx1"/>
                        </a:solidFill>
                        <a:latin typeface="Cambria Math"/>
                        <a:cs typeface="Times New Roman" panose="02020603050405020304" pitchFamily="18" charset="0"/>
                      </a:rPr>
                      <m:t>𝐢</m:t>
                    </m:r>
                    <m:r>
                      <a:rPr lang="tr-TR" sz="2200" b="1" i="0" dirty="0" smtClean="0">
                        <a:solidFill>
                          <a:schemeClr val="tx1"/>
                        </a:solidFill>
                        <a:latin typeface="Cambria Math" panose="02040503050406030204" pitchFamily="18" charset="0"/>
                        <a:cs typeface="Times New Roman" panose="02020603050405020304" pitchFamily="18" charset="0"/>
                      </a:rPr>
                      <m:t> </m:t>
                    </m:r>
                    <m:d>
                      <m:dPr>
                        <m:ctrlPr>
                          <a:rPr lang="tr-TR" sz="2200" i="1" dirty="0">
                            <a:solidFill>
                              <a:schemeClr val="tx1"/>
                            </a:solidFill>
                            <a:latin typeface="Cambria Math" panose="02040503050406030204" pitchFamily="18" charset="0"/>
                            <a:cs typeface="Times New Roman" panose="02020603050405020304" pitchFamily="18" charset="0"/>
                          </a:rPr>
                        </m:ctrlPr>
                      </m:dPr>
                      <m:e>
                        <m:r>
                          <m:rPr>
                            <m:nor/>
                          </m:rPr>
                          <a:rPr lang="tr-TR" sz="2200" b="1">
                            <a:solidFill>
                              <a:schemeClr val="tx1"/>
                            </a:solidFill>
                            <a:latin typeface="Arial" panose="020B0604020202020204" pitchFamily="34" charset="0"/>
                            <a:cs typeface="Arial" panose="020B0604020202020204" pitchFamily="34" charset="0"/>
                          </a:rPr>
                          <m:t>r</m:t>
                        </m:r>
                        <m:r>
                          <m:rPr>
                            <m:nor/>
                          </m:rPr>
                          <a:rPr lang="tr-TR" sz="2200" b="1" baseline="-25000">
                            <a:solidFill>
                              <a:schemeClr val="tx1"/>
                            </a:solidFill>
                            <a:latin typeface="Arial" panose="020B0604020202020204" pitchFamily="34" charset="0"/>
                            <a:cs typeface="Arial" panose="020B0604020202020204" pitchFamily="34" charset="0"/>
                          </a:rPr>
                          <m:t>jx</m:t>
                        </m:r>
                        <m:r>
                          <m:rPr>
                            <m:nor/>
                          </m:rPr>
                          <a:rPr lang="tr-TR" sz="2200">
                            <a:solidFill>
                              <a:schemeClr val="tx1"/>
                            </a:solidFill>
                            <a:latin typeface="Arial" panose="020B0604020202020204" pitchFamily="34" charset="0"/>
                            <a:cs typeface="Arial" panose="020B0604020202020204" pitchFamily="34" charset="0"/>
                          </a:rPr>
                          <m:t> </m:t>
                        </m:r>
                      </m:e>
                    </m:d>
                  </m:oMath>
                </a14:m>
                <a:r>
                  <a:rPr lang="tr-TR" sz="2400" dirty="0" smtClean="0">
                    <a:solidFill>
                      <a:schemeClr val="tx1"/>
                    </a:solidFill>
                    <a:latin typeface="Arial" pitchFamily="34" charset="0"/>
                    <a:cs typeface="Arial" pitchFamily="34" charset="0"/>
                  </a:rPr>
                  <a:t>= </a:t>
                </a:r>
                <a:r>
                  <a:rPr lang="tr-TR" sz="2800" dirty="0" smtClean="0">
                    <a:solidFill>
                      <a:schemeClr val="tx1"/>
                    </a:solidFill>
                    <a:latin typeface="Arial" panose="020B0604020202020204" pitchFamily="34" charset="0"/>
                    <a:cs typeface="Arial" panose="020B0604020202020204" pitchFamily="34" charset="0"/>
                  </a:rPr>
                  <a:t>p</a:t>
                </a:r>
                <a:r>
                  <a:rPr lang="tr-TR" sz="2800" baseline="-25000" dirty="0" smtClean="0">
                    <a:solidFill>
                      <a:schemeClr val="tx1"/>
                    </a:solidFill>
                    <a:latin typeface="Arial" panose="020B0604020202020204" pitchFamily="34" charset="0"/>
                    <a:cs typeface="Arial" panose="020B0604020202020204" pitchFamily="34" charset="0"/>
                  </a:rPr>
                  <a:t>ü </a:t>
                </a:r>
                <a:r>
                  <a:rPr lang="tr-TR" sz="2800" dirty="0" smtClean="0">
                    <a:solidFill>
                      <a:schemeClr val="tx1"/>
                    </a:solidFill>
                    <a:latin typeface="Arial" panose="020B0604020202020204" pitchFamily="34" charset="0"/>
                    <a:cs typeface="Arial" panose="020B0604020202020204" pitchFamily="34" charset="0"/>
                  </a:rPr>
                  <a:t> - p</a:t>
                </a:r>
                <a:r>
                  <a:rPr lang="tr-TR" sz="2800" baseline="-25000" dirty="0" smtClean="0">
                    <a:solidFill>
                      <a:schemeClr val="tx1"/>
                    </a:solidFill>
                    <a:latin typeface="Arial" panose="020B0604020202020204" pitchFamily="34" charset="0"/>
                    <a:cs typeface="Arial" panose="020B0604020202020204" pitchFamily="34" charset="0"/>
                  </a:rPr>
                  <a:t>a </a:t>
                </a:r>
                <a:r>
                  <a:rPr lang="tr-TR" sz="2800" b="1" baseline="-25000" dirty="0" smtClean="0">
                    <a:solidFill>
                      <a:schemeClr val="tx1"/>
                    </a:solidFill>
                    <a:latin typeface="Arial" panose="020B0604020202020204" pitchFamily="34" charset="0"/>
                    <a:cs typeface="Arial" panose="020B0604020202020204" pitchFamily="34" charset="0"/>
                  </a:rPr>
                  <a:t>= </a:t>
                </a:r>
                <a:r>
                  <a:rPr lang="tr-TR" sz="2200" b="1" dirty="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l-GR" sz="2200" b="1" i="1">
                            <a:solidFill>
                              <a:schemeClr val="tx1"/>
                            </a:solidFill>
                            <a:latin typeface="Cambria Math" panose="02040503050406030204" pitchFamily="18" charset="0"/>
                            <a:cs typeface="Times New Roman" panose="02020603050405020304" pitchFamily="18" charset="0"/>
                          </a:rPr>
                        </m:ctrlPr>
                      </m:fPr>
                      <m:num>
                        <m:r>
                          <a:rPr lang="tr-TR" sz="2200" b="1">
                            <a:solidFill>
                              <a:schemeClr val="tx1"/>
                            </a:solidFill>
                            <a:latin typeface="Cambria Math" panose="02040503050406030204" pitchFamily="18" charset="0"/>
                            <a:cs typeface="Times New Roman" panose="02020603050405020304" pitchFamily="18" charset="0"/>
                          </a:rPr>
                          <m:t>𝟔𝟎</m:t>
                        </m:r>
                      </m:num>
                      <m:den>
                        <m:eqArr>
                          <m:eqArrPr>
                            <m:ctrlPr>
                              <a:rPr lang="tr-TR" sz="2200" b="1" i="1">
                                <a:solidFill>
                                  <a:schemeClr val="tx1"/>
                                </a:solidFill>
                                <a:latin typeface="Cambria Math" panose="02040503050406030204" pitchFamily="18" charset="0"/>
                                <a:cs typeface="Times New Roman" panose="02020603050405020304" pitchFamily="18" charset="0"/>
                              </a:rPr>
                            </m:ctrlPr>
                          </m:eqArrPr>
                          <m:e>
                            <m:r>
                              <a:rPr lang="tr-TR" sz="2200" b="1">
                                <a:solidFill>
                                  <a:schemeClr val="tx1"/>
                                </a:solidFill>
                                <a:latin typeface="Cambria Math" panose="02040503050406030204" pitchFamily="18" charset="0"/>
                                <a:cs typeface="Times New Roman" panose="02020603050405020304" pitchFamily="18" charset="0"/>
                              </a:rPr>
                              <m:t>𝟖𝟎</m:t>
                            </m:r>
                            <m:r>
                              <a:rPr lang="tr-TR" sz="2200" b="1">
                                <a:solidFill>
                                  <a:schemeClr val="tx1"/>
                                </a:solidFill>
                                <a:latin typeface="Cambria Math" panose="02040503050406030204" pitchFamily="18" charset="0"/>
                                <a:cs typeface="Times New Roman" panose="02020603050405020304" pitchFamily="18" charset="0"/>
                              </a:rPr>
                              <m:t> </m:t>
                            </m:r>
                          </m:e>
                          <m:e/>
                        </m:eqArr>
                      </m:den>
                    </m:f>
                  </m:oMath>
                </a14:m>
                <a:r>
                  <a:rPr lang="tr-TR" sz="2200" b="1" dirty="0">
                    <a:solidFill>
                      <a:schemeClr val="tx1"/>
                    </a:solidFill>
                    <a:latin typeface="Arial" panose="020B0604020202020204" pitchFamily="34" charset="0"/>
                    <a:cs typeface="Arial" panose="020B0604020202020204" pitchFamily="34" charset="0"/>
                  </a:rPr>
                  <a:t> </a:t>
                </a:r>
                <a:r>
                  <a:rPr lang="tr-TR" sz="2200" b="1"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l-GR" sz="2200" b="1" i="1">
                            <a:solidFill>
                              <a:schemeClr val="tx1"/>
                            </a:solidFill>
                            <a:latin typeface="Cambria Math" panose="02040503050406030204" pitchFamily="18" charset="0"/>
                            <a:cs typeface="Times New Roman" panose="02020603050405020304" pitchFamily="18" charset="0"/>
                          </a:rPr>
                        </m:ctrlPr>
                      </m:fPr>
                      <m:num>
                        <m:r>
                          <a:rPr lang="tr-TR" sz="2200" b="1" i="0" smtClean="0">
                            <a:solidFill>
                              <a:schemeClr val="tx1"/>
                            </a:solidFill>
                            <a:latin typeface="Cambria Math" panose="02040503050406030204" pitchFamily="18" charset="0"/>
                            <a:cs typeface="Times New Roman" panose="02020603050405020304" pitchFamily="18" charset="0"/>
                          </a:rPr>
                          <m:t>𝟐</m:t>
                        </m:r>
                        <m:r>
                          <a:rPr lang="tr-TR" sz="2200" b="1">
                            <a:solidFill>
                              <a:schemeClr val="tx1"/>
                            </a:solidFill>
                            <a:latin typeface="Cambria Math" panose="02040503050406030204" pitchFamily="18" charset="0"/>
                            <a:cs typeface="Times New Roman" panose="02020603050405020304" pitchFamily="18" charset="0"/>
                          </a:rPr>
                          <m:t>𝟎</m:t>
                        </m:r>
                      </m:num>
                      <m:den>
                        <m:eqArr>
                          <m:eqArrPr>
                            <m:ctrlPr>
                              <a:rPr lang="tr-TR" sz="2200" b="1" i="1">
                                <a:solidFill>
                                  <a:schemeClr val="tx1"/>
                                </a:solidFill>
                                <a:latin typeface="Cambria Math" panose="02040503050406030204" pitchFamily="18" charset="0"/>
                                <a:cs typeface="Times New Roman" panose="02020603050405020304" pitchFamily="18" charset="0"/>
                              </a:rPr>
                            </m:ctrlPr>
                          </m:eqArrPr>
                          <m:e>
                            <m:r>
                              <a:rPr lang="tr-TR" sz="2200" b="1">
                                <a:solidFill>
                                  <a:schemeClr val="tx1"/>
                                </a:solidFill>
                                <a:latin typeface="Cambria Math" panose="02040503050406030204" pitchFamily="18" charset="0"/>
                                <a:cs typeface="Times New Roman" panose="02020603050405020304" pitchFamily="18" charset="0"/>
                              </a:rPr>
                              <m:t>𝟖𝟎</m:t>
                            </m:r>
                            <m:r>
                              <a:rPr lang="tr-TR" sz="2200" b="1">
                                <a:solidFill>
                                  <a:schemeClr val="tx1"/>
                                </a:solidFill>
                                <a:latin typeface="Cambria Math" panose="02040503050406030204" pitchFamily="18" charset="0"/>
                                <a:cs typeface="Times New Roman" panose="02020603050405020304" pitchFamily="18" charset="0"/>
                              </a:rPr>
                              <m:t> </m:t>
                            </m:r>
                          </m:e>
                          <m:e/>
                        </m:eqArr>
                      </m:den>
                    </m:f>
                  </m:oMath>
                </a14:m>
                <a:r>
                  <a:rPr lang="tr-TR" sz="2200" b="1" dirty="0" smtClean="0">
                    <a:solidFill>
                      <a:schemeClr val="tx1"/>
                    </a:solidFill>
                    <a:latin typeface="Arial" panose="020B0604020202020204" pitchFamily="34" charset="0"/>
                    <a:cs typeface="Arial" panose="020B0604020202020204" pitchFamily="34" charset="0"/>
                  </a:rPr>
                  <a:t> =</a:t>
                </a:r>
                <a:r>
                  <a:rPr lang="tr-TR" sz="2800" b="1" dirty="0" smtClean="0">
                    <a:solidFill>
                      <a:schemeClr val="tx1"/>
                    </a:solidFill>
                    <a:latin typeface="Arial" panose="020B0604020202020204" pitchFamily="34" charset="0"/>
                    <a:cs typeface="Arial" panose="020B0604020202020204" pitchFamily="34" charset="0"/>
                  </a:rPr>
                  <a:t> </a:t>
                </a:r>
                <a:r>
                  <a:rPr lang="tr-TR" sz="1800" b="1" dirty="0" smtClean="0">
                    <a:solidFill>
                      <a:schemeClr val="tx1"/>
                    </a:solidFill>
                    <a:latin typeface="Arial" panose="020B0604020202020204" pitchFamily="34" charset="0"/>
                    <a:cs typeface="Arial" panose="020B0604020202020204" pitchFamily="34" charset="0"/>
                  </a:rPr>
                  <a:t>0,75 - 0,25 = </a:t>
                </a:r>
                <a:r>
                  <a:rPr lang="tr-TR" sz="2400" b="1" dirty="0" smtClean="0">
                    <a:solidFill>
                      <a:schemeClr val="tx1"/>
                    </a:solidFill>
                    <a:latin typeface="Arial" panose="020B0604020202020204" pitchFamily="34" charset="0"/>
                    <a:cs typeface="Arial" panose="020B0604020202020204" pitchFamily="34" charset="0"/>
                  </a:rPr>
                  <a:t>0,50</a:t>
                </a:r>
                <a:endParaRPr lang="tr-TR" sz="2400" b="1" dirty="0">
                  <a:solidFill>
                    <a:schemeClr val="tx1"/>
                  </a:solidFill>
                  <a:latin typeface="Arial" panose="020B0604020202020204" pitchFamily="34" charset="0"/>
                  <a:cs typeface="Arial" panose="020B0604020202020204" pitchFamily="34" charset="0"/>
                </a:endParaRPr>
              </a:p>
            </p:txBody>
          </p:sp>
        </mc:Choice>
        <mc:Fallback xmlns="">
          <p:sp>
            <p:nvSpPr>
              <p:cNvPr id="4" name="İçerik Yer Tutucusu 3">
                <a:extLst>
                  <a:ext uri="{FF2B5EF4-FFF2-40B4-BE49-F238E27FC236}">
                    <a16:creationId xmlns:a16="http://schemas.microsoft.com/office/drawing/2014/main" id="{2FF89F47-A1AF-464D-A15A-549F5EF82223}"/>
                  </a:ext>
                </a:extLst>
              </p:cNvPr>
              <p:cNvSpPr txBox="1">
                <a:spLocks noGrp="1" noRot="1" noChangeAspect="1" noMove="1" noResize="1" noEditPoints="1" noAdjustHandles="1" noChangeArrowheads="1" noChangeShapeType="1" noTextEdit="1"/>
              </p:cNvSpPr>
              <p:nvPr>
                <p:ph idx="1"/>
              </p:nvPr>
            </p:nvSpPr>
            <p:spPr>
              <a:xfrm>
                <a:off x="2133600" y="3210464"/>
                <a:ext cx="10058400" cy="3270445"/>
              </a:xfrm>
              <a:prstGeom prst="rect">
                <a:avLst/>
              </a:prstGeom>
              <a:blipFill>
                <a:blip r:embed="rId2"/>
                <a:stretch>
                  <a:fillRect l="-727" t="-933"/>
                </a:stretch>
              </a:blipFill>
            </p:spPr>
            <p:txBody>
              <a:bodyPr/>
              <a:lstStyle/>
              <a:p>
                <a:r>
                  <a:rPr lang="tr-TR">
                    <a:noFill/>
                  </a:rPr>
                  <a:t> </a:t>
                </a:r>
              </a:p>
            </p:txBody>
          </p:sp>
        </mc:Fallback>
      </mc:AlternateContent>
      <p:pic>
        <p:nvPicPr>
          <p:cNvPr id="5" name="Resim 4">
            <a:extLst>
              <a:ext uri="{FF2B5EF4-FFF2-40B4-BE49-F238E27FC236}">
                <a16:creationId xmlns:a16="http://schemas.microsoft.com/office/drawing/2014/main" id="{494640B2-2AB1-4C55-A0BC-34DDAC8D7AFA}"/>
              </a:ext>
            </a:extLst>
          </p:cNvPr>
          <p:cNvPicPr>
            <a:picLocks noChangeAspect="1"/>
          </p:cNvPicPr>
          <p:nvPr/>
        </p:nvPicPr>
        <p:blipFill>
          <a:blip r:embed="rId3"/>
          <a:stretch>
            <a:fillRect/>
          </a:stretch>
        </p:blipFill>
        <p:spPr>
          <a:xfrm>
            <a:off x="1953766" y="943602"/>
            <a:ext cx="9861523" cy="2145979"/>
          </a:xfrm>
          <a:prstGeom prst="rect">
            <a:avLst/>
          </a:prstGeom>
        </p:spPr>
      </p:pic>
      <mc:AlternateContent xmlns:mc="http://schemas.openxmlformats.org/markup-compatibility/2006" xmlns:a14="http://schemas.microsoft.com/office/drawing/2010/main">
        <mc:Choice Requires="a14">
          <p:sp>
            <p:nvSpPr>
              <p:cNvPr id="2" name="Dikdörtgen 1"/>
              <p:cNvSpPr/>
              <p:nvPr/>
            </p:nvSpPr>
            <p:spPr>
              <a:xfrm>
                <a:off x="2133600" y="361054"/>
                <a:ext cx="3704860" cy="461665"/>
              </a:xfrm>
              <a:prstGeom prst="rect">
                <a:avLst/>
              </a:prstGeom>
            </p:spPr>
            <p:txBody>
              <a:bodyPr wrap="none">
                <a:spAutoFit/>
              </a:bodyPr>
              <a:lstStyle/>
              <a:p>
                <a:r>
                  <a:rPr lang="tr-TR" sz="2400" b="1" dirty="0">
                    <a:latin typeface="Arial" pitchFamily="34" charset="0"/>
                    <a:cs typeface="Arial" pitchFamily="34" charset="0"/>
                  </a:rPr>
                  <a:t>Madde </a:t>
                </a:r>
                <a:r>
                  <a:rPr lang="tr-TR" sz="2400" b="1" dirty="0" smtClean="0">
                    <a:latin typeface="Arial" pitchFamily="34" charset="0"/>
                    <a:cs typeface="Arial" pitchFamily="34" charset="0"/>
                  </a:rPr>
                  <a:t>ayırt ediciliği </a:t>
                </a:r>
                <a:r>
                  <a:rPr lang="tr-TR" sz="2400" b="1" dirty="0">
                    <a:latin typeface="Arial" pitchFamily="34" charset="0"/>
                    <a:cs typeface="Arial" pitchFamily="34" charset="0"/>
                  </a:rPr>
                  <a:t>(</a:t>
                </a:r>
                <a14:m>
                  <m:oMath xmlns:m="http://schemas.openxmlformats.org/officeDocument/2006/math">
                    <m:r>
                      <m:rPr>
                        <m:nor/>
                      </m:rPr>
                      <a:rPr lang="tr-TR" sz="2400" b="1">
                        <a:latin typeface="Arial" panose="020B0604020202020204" pitchFamily="34" charset="0"/>
                        <a:cs typeface="Arial" panose="020B0604020202020204" pitchFamily="34" charset="0"/>
                      </a:rPr>
                      <m:t>r</m:t>
                    </m:r>
                    <m:r>
                      <m:rPr>
                        <m:nor/>
                      </m:rPr>
                      <a:rPr lang="tr-TR" sz="2400" b="1" baseline="-25000">
                        <a:latin typeface="Arial" panose="020B0604020202020204" pitchFamily="34" charset="0"/>
                        <a:cs typeface="Arial" panose="020B0604020202020204" pitchFamily="34" charset="0"/>
                      </a:rPr>
                      <m:t>jx</m:t>
                    </m:r>
                  </m:oMath>
                </a14:m>
                <a:r>
                  <a:rPr lang="tr-TR" sz="2400" dirty="0">
                    <a:latin typeface="Arial" pitchFamily="34" charset="0"/>
                    <a:cs typeface="Arial" pitchFamily="34" charset="0"/>
                  </a:rPr>
                  <a:t>)</a:t>
                </a:r>
                <a:endParaRPr lang="tr-TR" sz="2400" dirty="0"/>
              </a:p>
            </p:txBody>
          </p:sp>
        </mc:Choice>
        <mc:Fallback xmlns="">
          <p:sp>
            <p:nvSpPr>
              <p:cNvPr id="2" name="Dikdörtgen 1"/>
              <p:cNvSpPr>
                <a:spLocks noRot="1" noChangeAspect="1" noMove="1" noResize="1" noEditPoints="1" noAdjustHandles="1" noChangeArrowheads="1" noChangeShapeType="1" noTextEdit="1"/>
              </p:cNvSpPr>
              <p:nvPr/>
            </p:nvSpPr>
            <p:spPr>
              <a:xfrm>
                <a:off x="2133600" y="361054"/>
                <a:ext cx="3704860" cy="461665"/>
              </a:xfrm>
              <a:prstGeom prst="rect">
                <a:avLst/>
              </a:prstGeom>
              <a:blipFill>
                <a:blip r:embed="rId4"/>
                <a:stretch>
                  <a:fillRect l="-2467" t="-9211" r="-1480" b="-30263"/>
                </a:stretch>
              </a:blipFill>
            </p:spPr>
            <p:txBody>
              <a:bodyPr/>
              <a:lstStyle/>
              <a:p>
                <a:r>
                  <a:rPr lang="tr-TR">
                    <a:noFill/>
                  </a:rPr>
                  <a:t> </a:t>
                </a:r>
              </a:p>
            </p:txBody>
          </p:sp>
        </mc:Fallback>
      </mc:AlternateContent>
    </p:spTree>
    <p:extLst>
      <p:ext uri="{BB962C8B-B14F-4D97-AF65-F5344CB8AC3E}">
        <p14:creationId xmlns:p14="http://schemas.microsoft.com/office/powerpoint/2010/main" val="300033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descr="Parşömen"/>
          <p:cNvSpPr txBox="1">
            <a:spLocks noChangeArrowheads="1"/>
          </p:cNvSpPr>
          <p:nvPr/>
        </p:nvSpPr>
        <p:spPr bwMode="auto">
          <a:xfrm>
            <a:off x="911424" y="2348880"/>
            <a:ext cx="10901533" cy="2262158"/>
          </a:xfrm>
          <a:prstGeom prst="rect">
            <a:avLst/>
          </a:prstGeom>
          <a:blipFill dpi="0" rotWithShape="1">
            <a:blip r:embed="rId2" cstate="print"/>
            <a:srcRect/>
            <a:tile tx="0" ty="0" sx="100000" sy="100000" flip="none" algn="tl"/>
          </a:blipFill>
          <a:ln w="9525">
            <a:solidFill>
              <a:schemeClr val="tx1"/>
            </a:solidFill>
            <a:miter lim="800000"/>
            <a:headEnd/>
            <a:tailEnd/>
          </a:ln>
          <a:effectLst/>
        </p:spPr>
        <p:txBody>
          <a:bodyPr wrap="square">
            <a:spAutoFit/>
          </a:bodyPr>
          <a:lstStyle/>
          <a:p>
            <a:pPr defTabSz="914400">
              <a:lnSpc>
                <a:spcPct val="150000"/>
              </a:lnSpc>
              <a:defRPr/>
            </a:pPr>
            <a:r>
              <a:rPr lang="tr-TR" sz="1800" b="1" u="sng" dirty="0">
                <a:solidFill>
                  <a:srgbClr val="FF0000"/>
                </a:solidFill>
                <a:latin typeface="Arial" charset="0"/>
              </a:rPr>
              <a:t>Madde Ayırt </a:t>
            </a:r>
            <a:r>
              <a:rPr lang="tr-TR" sz="1800" b="1" u="sng" dirty="0" smtClean="0">
                <a:solidFill>
                  <a:srgbClr val="FF0000"/>
                </a:solidFill>
                <a:latin typeface="Arial" charset="0"/>
              </a:rPr>
              <a:t>Edicilik İndeksi</a:t>
            </a:r>
            <a:r>
              <a:rPr lang="tr-TR" sz="1800" b="1" dirty="0">
                <a:solidFill>
                  <a:srgbClr val="FF0000"/>
                </a:solidFill>
                <a:latin typeface="Arial" charset="0"/>
              </a:rPr>
              <a:t>	       </a:t>
            </a:r>
            <a:r>
              <a:rPr lang="tr-TR" sz="1800" b="1" u="sng" dirty="0">
                <a:solidFill>
                  <a:srgbClr val="FF0000"/>
                </a:solidFill>
                <a:latin typeface="Arial" charset="0"/>
              </a:rPr>
              <a:t>Maddenin Değerlendirilmesi</a:t>
            </a:r>
            <a:endParaRPr lang="tr-TR" sz="1800" b="1" dirty="0">
              <a:solidFill>
                <a:srgbClr val="FF0000"/>
              </a:solidFill>
              <a:latin typeface="Arial" charset="0"/>
            </a:endParaRPr>
          </a:p>
          <a:p>
            <a:pPr defTabSz="914400">
              <a:lnSpc>
                <a:spcPct val="150000"/>
              </a:lnSpc>
              <a:defRPr/>
            </a:pPr>
            <a:r>
              <a:rPr lang="tr-TR" dirty="0">
                <a:solidFill>
                  <a:srgbClr val="660066"/>
                </a:solidFill>
                <a:latin typeface="Arial" charset="0"/>
              </a:rPr>
              <a:t>0,40 ve daha büyük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Çok </a:t>
            </a:r>
            <a:r>
              <a:rPr lang="tr-TR" dirty="0">
                <a:solidFill>
                  <a:srgbClr val="080808"/>
                </a:solidFill>
                <a:latin typeface="Arial" charset="0"/>
              </a:rPr>
              <a:t>iyi madde (Ayırt etme gücü yüksek)</a:t>
            </a:r>
          </a:p>
          <a:p>
            <a:pPr defTabSz="914400">
              <a:lnSpc>
                <a:spcPct val="150000"/>
              </a:lnSpc>
              <a:defRPr/>
            </a:pPr>
            <a:r>
              <a:rPr lang="tr-TR" dirty="0">
                <a:solidFill>
                  <a:srgbClr val="660066"/>
                </a:solidFill>
                <a:latin typeface="Arial" charset="0"/>
              </a:rPr>
              <a:t>0,30 ve 0,39	</a:t>
            </a:r>
            <a:r>
              <a:rPr lang="tr-TR" dirty="0">
                <a:solidFill>
                  <a:srgbClr val="080808"/>
                </a:solidFill>
                <a:latin typeface="Arial" charset="0"/>
              </a:rPr>
              <a:t>	</a:t>
            </a:r>
            <a:r>
              <a:rPr lang="tr-TR" dirty="0" smtClean="0">
                <a:solidFill>
                  <a:srgbClr val="FF0000"/>
                </a:solidFill>
                <a:latin typeface="Arial" charset="0"/>
                <a:sym typeface="Wingdings" pitchFamily="2" charset="2"/>
              </a:rPr>
              <a:t></a:t>
            </a:r>
            <a:r>
              <a:rPr lang="tr-TR" dirty="0">
                <a:solidFill>
                  <a:srgbClr val="FF0000"/>
                </a:solidFill>
                <a:latin typeface="Arial" charset="0"/>
                <a:sym typeface="Wingdings" pitchFamily="2" charset="2"/>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Oldukça </a:t>
            </a:r>
            <a:r>
              <a:rPr lang="tr-TR" dirty="0">
                <a:solidFill>
                  <a:srgbClr val="080808"/>
                </a:solidFill>
                <a:latin typeface="Arial" charset="0"/>
              </a:rPr>
              <a:t>iyi madde. Yine de </a:t>
            </a:r>
            <a:r>
              <a:rPr lang="tr-TR" dirty="0" smtClean="0">
                <a:solidFill>
                  <a:srgbClr val="080808"/>
                </a:solidFill>
                <a:latin typeface="Arial" charset="0"/>
              </a:rPr>
              <a:t>geliştirilebilir.</a:t>
            </a:r>
            <a:endParaRPr lang="tr-TR" dirty="0">
              <a:solidFill>
                <a:srgbClr val="080808"/>
              </a:solidFill>
              <a:latin typeface="Arial" charset="0"/>
            </a:endParaRPr>
          </a:p>
          <a:p>
            <a:pPr defTabSz="914400">
              <a:lnSpc>
                <a:spcPct val="150000"/>
              </a:lnSpc>
              <a:defRPr/>
            </a:pPr>
            <a:r>
              <a:rPr lang="tr-TR" dirty="0">
                <a:solidFill>
                  <a:srgbClr val="660066"/>
                </a:solidFill>
                <a:latin typeface="Arial" charset="0"/>
              </a:rPr>
              <a:t>0,20 ve 0,29	</a:t>
            </a:r>
            <a:r>
              <a:rPr lang="tr-TR" dirty="0">
                <a:solidFill>
                  <a:srgbClr val="080808"/>
                </a:solidFill>
                <a:latin typeface="Arial" charset="0"/>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Düzeltilmesi </a:t>
            </a:r>
            <a:r>
              <a:rPr lang="tr-TR" dirty="0">
                <a:solidFill>
                  <a:srgbClr val="080808"/>
                </a:solidFill>
                <a:latin typeface="Arial" charset="0"/>
              </a:rPr>
              <a:t>ve geliştirilmesi </a:t>
            </a:r>
            <a:r>
              <a:rPr lang="tr-TR" dirty="0" smtClean="0">
                <a:solidFill>
                  <a:srgbClr val="080808"/>
                </a:solidFill>
                <a:latin typeface="Arial" charset="0"/>
              </a:rPr>
              <a:t>gerekir.</a:t>
            </a:r>
            <a:endParaRPr lang="tr-TR" dirty="0">
              <a:solidFill>
                <a:srgbClr val="080808"/>
              </a:solidFill>
              <a:latin typeface="Arial" charset="0"/>
            </a:endParaRPr>
          </a:p>
          <a:p>
            <a:pPr defTabSz="914400">
              <a:lnSpc>
                <a:spcPct val="150000"/>
              </a:lnSpc>
              <a:defRPr/>
            </a:pPr>
            <a:r>
              <a:rPr lang="tr-TR" dirty="0">
                <a:solidFill>
                  <a:srgbClr val="660066"/>
                </a:solidFill>
                <a:latin typeface="Arial" charset="0"/>
              </a:rPr>
              <a:t>0,19 ve daha küçük</a:t>
            </a:r>
            <a:r>
              <a:rPr lang="tr-TR" dirty="0">
                <a:solidFill>
                  <a:srgbClr val="080808"/>
                </a:solidFill>
                <a:latin typeface="Arial" charset="0"/>
              </a:rPr>
              <a:t>	</a:t>
            </a:r>
            <a:r>
              <a:rPr lang="tr-TR" dirty="0" smtClean="0">
                <a:solidFill>
                  <a:srgbClr val="FF0000"/>
                </a:solidFill>
                <a:latin typeface="Arial" charset="0"/>
                <a:sym typeface="Wingdings" pitchFamily="2" charset="2"/>
              </a:rPr>
              <a:t>  </a:t>
            </a:r>
            <a:r>
              <a:rPr lang="tr-TR" dirty="0" smtClean="0">
                <a:solidFill>
                  <a:srgbClr val="080808"/>
                </a:solidFill>
                <a:latin typeface="Arial" charset="0"/>
              </a:rPr>
              <a:t>Çok </a:t>
            </a:r>
            <a:r>
              <a:rPr lang="tr-TR" dirty="0">
                <a:solidFill>
                  <a:srgbClr val="080808"/>
                </a:solidFill>
                <a:latin typeface="Arial" charset="0"/>
              </a:rPr>
              <a:t>zayıf madde. Mutlaka testten </a:t>
            </a:r>
            <a:r>
              <a:rPr lang="tr-TR" dirty="0" smtClean="0">
                <a:solidFill>
                  <a:srgbClr val="080808"/>
                </a:solidFill>
                <a:latin typeface="Arial" charset="0"/>
              </a:rPr>
              <a:t>atılmalıdır.</a:t>
            </a:r>
            <a:endParaRPr lang="tr-TR" dirty="0">
              <a:solidFill>
                <a:srgbClr val="080808"/>
              </a:solidFill>
              <a:latin typeface="Arial" charset="0"/>
            </a:endParaRPr>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543" y="908839"/>
            <a:ext cx="7261116" cy="1051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911424" y="5013235"/>
            <a:ext cx="10634996" cy="1200329"/>
          </a:xfrm>
          <a:prstGeom prst="rect">
            <a:avLst/>
          </a:prstGeom>
          <a:noFill/>
          <a:ln w="9525">
            <a:noFill/>
            <a:miter lim="800000"/>
            <a:headEnd/>
            <a:tailEnd/>
          </a:ln>
          <a:effectLst/>
        </p:spPr>
        <p:txBody>
          <a:bodyPr wrap="square">
            <a:spAutoFit/>
          </a:bodyPr>
          <a:lstStyle/>
          <a:p>
            <a:pPr defTabSz="914400">
              <a:defRPr/>
            </a:pPr>
            <a:r>
              <a:rPr lang="tr-TR" sz="2400" dirty="0" smtClean="0">
                <a:latin typeface="Calibri" panose="020F0502020204030204" pitchFamily="34" charset="0"/>
                <a:cs typeface="Calibri" panose="020F0502020204030204" pitchFamily="34" charset="0"/>
              </a:rPr>
              <a:t>Madde ayırt edicilik indeksi -1 ile +1 arasında değişir. </a:t>
            </a:r>
          </a:p>
          <a:p>
            <a:pPr defTabSz="914400">
              <a:defRPr/>
            </a:pPr>
            <a:r>
              <a:rPr lang="tr-TR" sz="2400" dirty="0" smtClean="0">
                <a:latin typeface="Calibri" panose="020F0502020204030204" pitchFamily="34" charset="0"/>
                <a:cs typeface="Calibri" panose="020F0502020204030204" pitchFamily="34" charset="0"/>
              </a:rPr>
              <a:t>Ayırt </a:t>
            </a:r>
            <a:r>
              <a:rPr lang="tr-TR" sz="2400" dirty="0">
                <a:latin typeface="Calibri" panose="020F0502020204030204" pitchFamily="34" charset="0"/>
                <a:cs typeface="Calibri" panose="020F0502020204030204" pitchFamily="34" charset="0"/>
              </a:rPr>
              <a:t>ediciliği negatif </a:t>
            </a:r>
            <a:r>
              <a:rPr lang="tr-TR" sz="2400" dirty="0" smtClean="0">
                <a:latin typeface="Calibri" panose="020F0502020204030204" pitchFamily="34" charset="0"/>
                <a:cs typeface="Calibri" panose="020F0502020204030204" pitchFamily="34" charset="0"/>
              </a:rPr>
              <a:t>değer alması istenmeyen bir durumdur, maddede bir sorun olduğunun işaretidir. </a:t>
            </a:r>
          </a:p>
        </p:txBody>
      </p:sp>
    </p:spTree>
    <p:extLst>
      <p:ext uri="{BB962C8B-B14F-4D97-AF65-F5344CB8AC3E}">
        <p14:creationId xmlns:p14="http://schemas.microsoft.com/office/powerpoint/2010/main" val="3627801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176463" y="232609"/>
            <a:ext cx="11839074" cy="6506077"/>
          </a:xfrm>
          <a:prstGeom prst="rect">
            <a:avLst/>
          </a:prstGeom>
        </p:spPr>
      </p:pic>
    </p:spTree>
    <p:extLst>
      <p:ext uri="{BB962C8B-B14F-4D97-AF65-F5344CB8AC3E}">
        <p14:creationId xmlns:p14="http://schemas.microsoft.com/office/powerpoint/2010/main" val="3346690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74329" y="528750"/>
            <a:ext cx="8911687" cy="604016"/>
          </a:xfrm>
        </p:spPr>
        <p:txBody>
          <a:bodyPr>
            <a:normAutofit/>
          </a:bodyPr>
          <a:lstStyle/>
          <a:p>
            <a:r>
              <a:rPr lang="tr-TR" sz="2000" b="1" dirty="0" smtClean="0"/>
              <a:t>2024 İLKÖĞRETİM DİN KÜLTÜRÜ VE AHLAK BİLGİSİ ÖĞRETİM PROGRAMI</a:t>
            </a:r>
            <a:endParaRPr lang="tr-TR" sz="2000" b="1" dirty="0"/>
          </a:p>
        </p:txBody>
      </p:sp>
      <p:pic>
        <p:nvPicPr>
          <p:cNvPr id="4" name="İçerik Yer Tutucusu 3"/>
          <p:cNvPicPr>
            <a:picLocks noGrp="1" noChangeAspect="1"/>
          </p:cNvPicPr>
          <p:nvPr>
            <p:ph idx="1"/>
          </p:nvPr>
        </p:nvPicPr>
        <p:blipFill>
          <a:blip r:embed="rId2"/>
          <a:stretch>
            <a:fillRect/>
          </a:stretch>
        </p:blipFill>
        <p:spPr>
          <a:xfrm>
            <a:off x="1688819" y="1553093"/>
            <a:ext cx="2691303" cy="2200688"/>
          </a:xfrm>
          <a:prstGeom prst="rect">
            <a:avLst/>
          </a:prstGeom>
        </p:spPr>
      </p:pic>
      <p:pic>
        <p:nvPicPr>
          <p:cNvPr id="5" name="Resim 4"/>
          <p:cNvPicPr>
            <a:picLocks noChangeAspect="1"/>
          </p:cNvPicPr>
          <p:nvPr/>
        </p:nvPicPr>
        <p:blipFill>
          <a:blip r:embed="rId3"/>
          <a:stretch>
            <a:fillRect/>
          </a:stretch>
        </p:blipFill>
        <p:spPr>
          <a:xfrm>
            <a:off x="4692621" y="1531655"/>
            <a:ext cx="2727672" cy="2127938"/>
          </a:xfrm>
          <a:prstGeom prst="rect">
            <a:avLst/>
          </a:prstGeom>
        </p:spPr>
      </p:pic>
      <p:pic>
        <p:nvPicPr>
          <p:cNvPr id="6" name="Resim 5"/>
          <p:cNvPicPr>
            <a:picLocks noChangeAspect="1"/>
          </p:cNvPicPr>
          <p:nvPr/>
        </p:nvPicPr>
        <p:blipFill>
          <a:blip r:embed="rId4"/>
          <a:stretch>
            <a:fillRect/>
          </a:stretch>
        </p:blipFill>
        <p:spPr>
          <a:xfrm>
            <a:off x="7637258" y="1467999"/>
            <a:ext cx="3927848" cy="2191594"/>
          </a:xfrm>
          <a:prstGeom prst="rect">
            <a:avLst/>
          </a:prstGeom>
        </p:spPr>
      </p:pic>
      <p:pic>
        <p:nvPicPr>
          <p:cNvPr id="7" name="Resim 6"/>
          <p:cNvPicPr>
            <a:picLocks noChangeAspect="1"/>
          </p:cNvPicPr>
          <p:nvPr/>
        </p:nvPicPr>
        <p:blipFill>
          <a:blip r:embed="rId5"/>
          <a:stretch>
            <a:fillRect/>
          </a:stretch>
        </p:blipFill>
        <p:spPr>
          <a:xfrm>
            <a:off x="2565037" y="4174108"/>
            <a:ext cx="3491420" cy="2200688"/>
          </a:xfrm>
          <a:prstGeom prst="rect">
            <a:avLst/>
          </a:prstGeom>
        </p:spPr>
      </p:pic>
      <p:pic>
        <p:nvPicPr>
          <p:cNvPr id="8" name="Resim 7"/>
          <p:cNvPicPr>
            <a:picLocks noChangeAspect="1"/>
          </p:cNvPicPr>
          <p:nvPr/>
        </p:nvPicPr>
        <p:blipFill>
          <a:blip r:embed="rId6"/>
          <a:stretch>
            <a:fillRect/>
          </a:stretch>
        </p:blipFill>
        <p:spPr>
          <a:xfrm>
            <a:off x="6688668" y="4183202"/>
            <a:ext cx="3673265" cy="2191594"/>
          </a:xfrm>
          <a:prstGeom prst="rect">
            <a:avLst/>
          </a:prstGeom>
        </p:spPr>
      </p:pic>
      <p:sp>
        <p:nvSpPr>
          <p:cNvPr id="9" name="Metin kutusu 8"/>
          <p:cNvSpPr txBox="1"/>
          <p:nvPr/>
        </p:nvSpPr>
        <p:spPr>
          <a:xfrm>
            <a:off x="7705444" y="1120394"/>
            <a:ext cx="1205670" cy="384721"/>
          </a:xfrm>
          <a:prstGeom prst="rect">
            <a:avLst/>
          </a:prstGeom>
          <a:noFill/>
        </p:spPr>
        <p:txBody>
          <a:bodyPr wrap="square" rtlCol="0">
            <a:spAutoFit/>
          </a:bodyPr>
          <a:lstStyle/>
          <a:p>
            <a:r>
              <a:rPr lang="tr-TR" dirty="0" smtClean="0"/>
              <a:t>6. SINIF</a:t>
            </a:r>
            <a:endParaRPr lang="tr-TR" dirty="0"/>
          </a:p>
        </p:txBody>
      </p:sp>
      <p:sp>
        <p:nvSpPr>
          <p:cNvPr id="10" name="Metin kutusu 9"/>
          <p:cNvSpPr txBox="1"/>
          <p:nvPr/>
        </p:nvSpPr>
        <p:spPr>
          <a:xfrm>
            <a:off x="4560627" y="1108022"/>
            <a:ext cx="1193251" cy="384721"/>
          </a:xfrm>
          <a:prstGeom prst="rect">
            <a:avLst/>
          </a:prstGeom>
          <a:noFill/>
        </p:spPr>
        <p:txBody>
          <a:bodyPr wrap="square" rtlCol="0">
            <a:spAutoFit/>
          </a:bodyPr>
          <a:lstStyle/>
          <a:p>
            <a:r>
              <a:rPr lang="tr-TR" dirty="0"/>
              <a:t>5</a:t>
            </a:r>
            <a:r>
              <a:rPr lang="tr-TR" dirty="0" smtClean="0"/>
              <a:t>. SINIF</a:t>
            </a:r>
            <a:endParaRPr lang="tr-TR" dirty="0"/>
          </a:p>
        </p:txBody>
      </p:sp>
      <p:sp>
        <p:nvSpPr>
          <p:cNvPr id="11" name="Metin kutusu 10"/>
          <p:cNvSpPr txBox="1"/>
          <p:nvPr/>
        </p:nvSpPr>
        <p:spPr>
          <a:xfrm>
            <a:off x="1776339" y="1132878"/>
            <a:ext cx="1205670" cy="384721"/>
          </a:xfrm>
          <a:prstGeom prst="rect">
            <a:avLst/>
          </a:prstGeom>
          <a:noFill/>
        </p:spPr>
        <p:txBody>
          <a:bodyPr wrap="square" rtlCol="0">
            <a:spAutoFit/>
          </a:bodyPr>
          <a:lstStyle/>
          <a:p>
            <a:r>
              <a:rPr lang="tr-TR" dirty="0" smtClean="0"/>
              <a:t>4. SINIF</a:t>
            </a:r>
            <a:endParaRPr lang="tr-TR" dirty="0"/>
          </a:p>
        </p:txBody>
      </p:sp>
      <p:sp>
        <p:nvSpPr>
          <p:cNvPr id="12" name="Metin kutusu 11"/>
          <p:cNvSpPr txBox="1"/>
          <p:nvPr/>
        </p:nvSpPr>
        <p:spPr>
          <a:xfrm>
            <a:off x="2584035" y="3798481"/>
            <a:ext cx="1205670" cy="384721"/>
          </a:xfrm>
          <a:prstGeom prst="rect">
            <a:avLst/>
          </a:prstGeom>
          <a:noFill/>
        </p:spPr>
        <p:txBody>
          <a:bodyPr wrap="square" rtlCol="0">
            <a:spAutoFit/>
          </a:bodyPr>
          <a:lstStyle/>
          <a:p>
            <a:r>
              <a:rPr lang="tr-TR" dirty="0" smtClean="0"/>
              <a:t>7. SINIF</a:t>
            </a:r>
            <a:endParaRPr lang="tr-TR" dirty="0"/>
          </a:p>
        </p:txBody>
      </p:sp>
      <p:sp>
        <p:nvSpPr>
          <p:cNvPr id="13" name="Metin kutusu 12"/>
          <p:cNvSpPr txBox="1"/>
          <p:nvPr/>
        </p:nvSpPr>
        <p:spPr>
          <a:xfrm>
            <a:off x="6571524" y="3758745"/>
            <a:ext cx="1205670" cy="384721"/>
          </a:xfrm>
          <a:prstGeom prst="rect">
            <a:avLst/>
          </a:prstGeom>
          <a:noFill/>
        </p:spPr>
        <p:txBody>
          <a:bodyPr wrap="square" rtlCol="0">
            <a:spAutoFit/>
          </a:bodyPr>
          <a:lstStyle/>
          <a:p>
            <a:r>
              <a:rPr lang="tr-TR" dirty="0" smtClean="0"/>
              <a:t>8. SINIF</a:t>
            </a:r>
            <a:endParaRPr lang="tr-TR" dirty="0"/>
          </a:p>
        </p:txBody>
      </p:sp>
    </p:spTree>
    <p:extLst>
      <p:ext uri="{BB962C8B-B14F-4D97-AF65-F5344CB8AC3E}">
        <p14:creationId xmlns:p14="http://schemas.microsoft.com/office/powerpoint/2010/main" val="4050942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882A1E3A-9EE5-4A75-886F-7FD115DDE5C8}"/>
              </a:ext>
            </a:extLst>
          </p:cNvPr>
          <p:cNvGraphicFramePr>
            <a:graphicFrameLocks noGrp="1"/>
          </p:cNvGraphicFramePr>
          <p:nvPr>
            <p:ph idx="1"/>
            <p:extLst>
              <p:ext uri="{D42A27DB-BD31-4B8C-83A1-F6EECF244321}">
                <p14:modId xmlns:p14="http://schemas.microsoft.com/office/powerpoint/2010/main" val="1302478477"/>
              </p:ext>
            </p:extLst>
          </p:nvPr>
        </p:nvGraphicFramePr>
        <p:xfrm>
          <a:off x="1625599" y="444136"/>
          <a:ext cx="9618316" cy="1859280"/>
        </p:xfrm>
        <a:graphic>
          <a:graphicData uri="http://schemas.openxmlformats.org/drawingml/2006/table">
            <a:tbl>
              <a:tblPr firstRow="1" bandRow="1">
                <a:tableStyleId>{073A0DAA-6AF3-43AB-8588-CEC1D06C72B9}</a:tableStyleId>
              </a:tblPr>
              <a:tblGrid>
                <a:gridCol w="1364344">
                  <a:extLst>
                    <a:ext uri="{9D8B030D-6E8A-4147-A177-3AD203B41FA5}">
                      <a16:colId xmlns:a16="http://schemas.microsoft.com/office/drawing/2014/main" val="359666446"/>
                    </a:ext>
                  </a:extLst>
                </a:gridCol>
                <a:gridCol w="957943">
                  <a:extLst>
                    <a:ext uri="{9D8B030D-6E8A-4147-A177-3AD203B41FA5}">
                      <a16:colId xmlns:a16="http://schemas.microsoft.com/office/drawing/2014/main" val="3362391253"/>
                    </a:ext>
                  </a:extLst>
                </a:gridCol>
                <a:gridCol w="957943">
                  <a:extLst>
                    <a:ext uri="{9D8B030D-6E8A-4147-A177-3AD203B41FA5}">
                      <a16:colId xmlns:a16="http://schemas.microsoft.com/office/drawing/2014/main" val="2062501960"/>
                    </a:ext>
                  </a:extLst>
                </a:gridCol>
                <a:gridCol w="899885">
                  <a:extLst>
                    <a:ext uri="{9D8B030D-6E8A-4147-A177-3AD203B41FA5}">
                      <a16:colId xmlns:a16="http://schemas.microsoft.com/office/drawing/2014/main" val="3850395796"/>
                    </a:ext>
                  </a:extLst>
                </a:gridCol>
                <a:gridCol w="986972">
                  <a:extLst>
                    <a:ext uri="{9D8B030D-6E8A-4147-A177-3AD203B41FA5}">
                      <a16:colId xmlns:a16="http://schemas.microsoft.com/office/drawing/2014/main" val="2226001079"/>
                    </a:ext>
                  </a:extLst>
                </a:gridCol>
                <a:gridCol w="722869">
                  <a:extLst>
                    <a:ext uri="{9D8B030D-6E8A-4147-A177-3AD203B41FA5}">
                      <a16:colId xmlns:a16="http://schemas.microsoft.com/office/drawing/2014/main" val="1225135425"/>
                    </a:ext>
                  </a:extLst>
                </a:gridCol>
                <a:gridCol w="792277">
                  <a:extLst>
                    <a:ext uri="{9D8B030D-6E8A-4147-A177-3AD203B41FA5}">
                      <a16:colId xmlns:a16="http://schemas.microsoft.com/office/drawing/2014/main" val="1649752469"/>
                    </a:ext>
                  </a:extLst>
                </a:gridCol>
                <a:gridCol w="861775">
                  <a:extLst>
                    <a:ext uri="{9D8B030D-6E8A-4147-A177-3AD203B41FA5}">
                      <a16:colId xmlns:a16="http://schemas.microsoft.com/office/drawing/2014/main" val="2561095764"/>
                    </a:ext>
                  </a:extLst>
                </a:gridCol>
                <a:gridCol w="1056371">
                  <a:extLst>
                    <a:ext uri="{9D8B030D-6E8A-4147-A177-3AD203B41FA5}">
                      <a16:colId xmlns:a16="http://schemas.microsoft.com/office/drawing/2014/main" val="1788605277"/>
                    </a:ext>
                  </a:extLst>
                </a:gridCol>
                <a:gridCol w="1017937">
                  <a:extLst>
                    <a:ext uri="{9D8B030D-6E8A-4147-A177-3AD203B41FA5}">
                      <a16:colId xmlns:a16="http://schemas.microsoft.com/office/drawing/2014/main" val="4145448923"/>
                    </a:ext>
                  </a:extLst>
                </a:gridCol>
              </a:tblGrid>
              <a:tr h="660400">
                <a:tc>
                  <a:txBody>
                    <a:bodyPr/>
                    <a:lstStyle/>
                    <a:p>
                      <a:r>
                        <a:rPr lang="tr-TR" sz="1900" dirty="0"/>
                        <a:t>Madde </a:t>
                      </a:r>
                      <a:r>
                        <a:rPr lang="tr-TR" sz="1900" dirty="0" smtClean="0"/>
                        <a:t>No:3</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txBody>
                  <a:tcPr/>
                </a:tc>
                <a:tc>
                  <a:txBody>
                    <a:bodyPr/>
                    <a:lstStyle/>
                    <a:p>
                      <a:pPr algn="ctr"/>
                      <a:r>
                        <a:rPr lang="tr-TR" sz="1900" dirty="0"/>
                        <a:t>     B  </a:t>
                      </a:r>
                    </a:p>
                  </a:txBody>
                  <a:tcPr/>
                </a:tc>
                <a:tc>
                  <a:txBody>
                    <a:bodyPr/>
                    <a:lstStyle/>
                    <a:p>
                      <a:pPr algn="ctr"/>
                      <a:r>
                        <a:rPr lang="tr-TR" sz="1900" dirty="0"/>
                        <a:t>    </a:t>
                      </a:r>
                      <a:r>
                        <a:rPr lang="tr-TR" sz="1900" dirty="0" smtClean="0"/>
                        <a:t>C</a:t>
                      </a:r>
                      <a:endParaRPr lang="tr-TR" sz="1900" dirty="0"/>
                    </a:p>
                  </a:txBody>
                  <a:tcPr/>
                </a:tc>
                <a:tc>
                  <a:txBody>
                    <a:bodyPr/>
                    <a:lstStyle/>
                    <a:p>
                      <a:pPr algn="ctr"/>
                      <a:r>
                        <a:rPr lang="tr-TR" sz="1900" dirty="0"/>
                        <a:t>     D  </a:t>
                      </a:r>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val="1015943612"/>
                  </a:ext>
                </a:extLst>
              </a:tr>
              <a:tr h="396240">
                <a:tc>
                  <a:txBody>
                    <a:bodyPr/>
                    <a:lstStyle/>
                    <a:p>
                      <a:r>
                        <a:rPr lang="tr-TR" sz="1900" b="1" dirty="0"/>
                        <a:t>Üst Grup</a:t>
                      </a:r>
                    </a:p>
                  </a:txBody>
                  <a:tcPr/>
                </a:tc>
                <a:tc>
                  <a:txBody>
                    <a:bodyPr/>
                    <a:lstStyle/>
                    <a:p>
                      <a:pPr algn="ctr"/>
                      <a:r>
                        <a:rPr lang="tr-TR" sz="2000" dirty="0"/>
                        <a:t>40</a:t>
                      </a:r>
                    </a:p>
                  </a:txBody>
                  <a:tcPr/>
                </a:tc>
                <a:tc>
                  <a:txBody>
                    <a:bodyPr/>
                    <a:lstStyle/>
                    <a:p>
                      <a:pPr algn="ctr"/>
                      <a:r>
                        <a:rPr lang="tr-TR" sz="2000" dirty="0"/>
                        <a:t>32</a:t>
                      </a:r>
                    </a:p>
                  </a:txBody>
                  <a:tcPr/>
                </a:tc>
                <a:tc>
                  <a:txBody>
                    <a:bodyPr/>
                    <a:lstStyle/>
                    <a:p>
                      <a:pPr algn="ctr"/>
                      <a:r>
                        <a:rPr lang="tr-TR" sz="2000" dirty="0"/>
                        <a:t>0</a:t>
                      </a:r>
                    </a:p>
                  </a:txBody>
                  <a:tcPr/>
                </a:tc>
                <a:tc>
                  <a:txBody>
                    <a:bodyPr/>
                    <a:lstStyle/>
                    <a:p>
                      <a:pPr algn="ctr"/>
                      <a:r>
                        <a:rPr lang="tr-TR" sz="2000" dirty="0"/>
                        <a:t>8</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rowSpan="3">
                  <a:txBody>
                    <a:bodyPr/>
                    <a:lstStyle/>
                    <a:p>
                      <a:endParaRPr lang="tr-TR" sz="2000" dirty="0"/>
                    </a:p>
                    <a:p>
                      <a:r>
                        <a:rPr lang="tr-TR" sz="2000" dirty="0"/>
                        <a:t>   </a:t>
                      </a:r>
                      <a:r>
                        <a:rPr lang="tr-TR" sz="2000" dirty="0" smtClean="0"/>
                        <a:t>0.40</a:t>
                      </a:r>
                      <a:endParaRPr lang="tr-TR" sz="2000" dirty="0"/>
                    </a:p>
                  </a:txBody>
                  <a:tcPr/>
                </a:tc>
                <a:tc rowSpan="3">
                  <a:txBody>
                    <a:bodyPr/>
                    <a:lstStyle/>
                    <a:p>
                      <a:endParaRPr lang="tr-TR" sz="2000" dirty="0"/>
                    </a:p>
                    <a:p>
                      <a:r>
                        <a:rPr lang="tr-TR" sz="2000" dirty="0"/>
                        <a:t>   </a:t>
                      </a:r>
                      <a:r>
                        <a:rPr lang="tr-TR" sz="2000" dirty="0" smtClean="0"/>
                        <a:t>0.20</a:t>
                      </a:r>
                      <a:endParaRPr lang="tr-TR" sz="2000" dirty="0"/>
                    </a:p>
                  </a:txBody>
                  <a:tcPr/>
                </a:tc>
                <a:extLst>
                  <a:ext uri="{0D108BD9-81ED-4DB2-BD59-A6C34878D82A}">
                    <a16:rowId xmlns:a16="http://schemas.microsoft.com/office/drawing/2014/main" val="3600785952"/>
                  </a:ext>
                </a:extLst>
              </a:tr>
              <a:tr h="396240">
                <a:tc>
                  <a:txBody>
                    <a:bodyPr/>
                    <a:lstStyle/>
                    <a:p>
                      <a:r>
                        <a:rPr lang="tr-TR" sz="1900" b="1" dirty="0"/>
                        <a:t>Orta Grup</a:t>
                      </a:r>
                    </a:p>
                  </a:txBody>
                  <a:tcPr/>
                </a:tc>
                <a:tc>
                  <a:txBody>
                    <a:bodyPr/>
                    <a:lstStyle/>
                    <a:p>
                      <a:pPr algn="ctr"/>
                      <a:r>
                        <a:rPr lang="tr-TR" sz="2000" dirty="0"/>
                        <a:t>32</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66512191"/>
                  </a:ext>
                </a:extLst>
              </a:tr>
              <a:tr h="396240">
                <a:tc>
                  <a:txBody>
                    <a:bodyPr/>
                    <a:lstStyle/>
                    <a:p>
                      <a:r>
                        <a:rPr lang="tr-TR" sz="1900" b="1" dirty="0"/>
                        <a:t>Alt Grup</a:t>
                      </a:r>
                    </a:p>
                  </a:txBody>
                  <a:tcPr/>
                </a:tc>
                <a:tc>
                  <a:txBody>
                    <a:bodyPr/>
                    <a:lstStyle/>
                    <a:p>
                      <a:pPr algn="ctr"/>
                      <a:r>
                        <a:rPr lang="tr-TR" sz="2000" dirty="0"/>
                        <a:t>24</a:t>
                      </a:r>
                    </a:p>
                  </a:txBody>
                  <a:tcPr/>
                </a:tc>
                <a:tc>
                  <a:txBody>
                    <a:bodyPr/>
                    <a:lstStyle/>
                    <a:p>
                      <a:pPr algn="ctr"/>
                      <a:r>
                        <a:rPr lang="tr-TR" sz="2000" dirty="0"/>
                        <a:t>16</a:t>
                      </a:r>
                    </a:p>
                  </a:txBody>
                  <a:tcPr/>
                </a:tc>
                <a:tc>
                  <a:txBody>
                    <a:bodyPr/>
                    <a:lstStyle/>
                    <a:p>
                      <a:pPr algn="ctr"/>
                      <a:r>
                        <a:rPr lang="tr-TR" sz="2000" dirty="0"/>
                        <a:t>0</a:t>
                      </a:r>
                    </a:p>
                  </a:txBody>
                  <a:tcPr/>
                </a:tc>
                <a:tc>
                  <a:txBody>
                    <a:bodyPr/>
                    <a:lstStyle/>
                    <a:p>
                      <a:pPr algn="ctr"/>
                      <a:r>
                        <a:rPr lang="tr-TR" sz="2000" dirty="0"/>
                        <a:t>40</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val="2169624887"/>
                  </a:ext>
                </a:extLst>
              </a:tr>
            </a:tbl>
          </a:graphicData>
        </a:graphic>
      </p:graphicFrame>
      <p:sp>
        <p:nvSpPr>
          <p:cNvPr id="5" name="Metin kutusu 4">
            <a:extLst>
              <a:ext uri="{FF2B5EF4-FFF2-40B4-BE49-F238E27FC236}">
                <a16:creationId xmlns:a16="http://schemas.microsoft.com/office/drawing/2014/main" id="{2A2B25D4-1D25-4EE4-AE4B-F642F8A7D01F}"/>
              </a:ext>
            </a:extLst>
          </p:cNvPr>
          <p:cNvSpPr txBox="1"/>
          <p:nvPr/>
        </p:nvSpPr>
        <p:spPr>
          <a:xfrm>
            <a:off x="276637" y="159112"/>
            <a:ext cx="1046923" cy="446274"/>
          </a:xfrm>
          <a:prstGeom prst="rect">
            <a:avLst/>
          </a:prstGeom>
          <a:noFill/>
        </p:spPr>
        <p:txBody>
          <a:bodyPr wrap="square" lIns="91438" tIns="45719" rIns="91438" bIns="45719" rtlCol="0">
            <a:spAutoFit/>
          </a:bodyPr>
          <a:lstStyle/>
          <a:p>
            <a:r>
              <a:rPr lang="tr-TR" sz="2300" b="1" i="1" dirty="0">
                <a:latin typeface="Times New Roman" panose="02020603050405020304" pitchFamily="18" charset="0"/>
                <a:cs typeface="Times New Roman" panose="02020603050405020304" pitchFamily="18" charset="0"/>
              </a:rPr>
              <a:t>Örnek</a:t>
            </a:r>
          </a:p>
        </p:txBody>
      </p:sp>
      <p:sp>
        <p:nvSpPr>
          <p:cNvPr id="6" name="Metin kutusu 5">
            <a:extLst>
              <a:ext uri="{FF2B5EF4-FFF2-40B4-BE49-F238E27FC236}">
                <a16:creationId xmlns:a16="http://schemas.microsoft.com/office/drawing/2014/main" id="{661629D9-3D52-4989-A122-93C61908781B}"/>
              </a:ext>
            </a:extLst>
          </p:cNvPr>
          <p:cNvSpPr txBox="1"/>
          <p:nvPr/>
        </p:nvSpPr>
        <p:spPr>
          <a:xfrm>
            <a:off x="1323560" y="2744362"/>
            <a:ext cx="10563640" cy="3801039"/>
          </a:xfrm>
          <a:prstGeom prst="rect">
            <a:avLst/>
          </a:prstGeom>
          <a:noFill/>
        </p:spPr>
        <p:txBody>
          <a:bodyPr wrap="square" lIns="91438" tIns="45719" rIns="91438" bIns="45719" rtlCol="0" anchor="t">
            <a:spAutoFit/>
          </a:bodyPr>
          <a:lstStyle/>
          <a:p>
            <a:pPr>
              <a:spcBef>
                <a:spcPts val="600"/>
              </a:spcBef>
            </a:pPr>
            <a:r>
              <a:rPr lang="tr-TR" sz="2400" b="1" dirty="0">
                <a:latin typeface="Calibri" panose="020F0502020204030204" pitchFamily="34" charset="0"/>
                <a:cs typeface="Calibri" panose="020F0502020204030204" pitchFamily="34" charset="0"/>
              </a:rPr>
              <a:t>Testteki 3. </a:t>
            </a:r>
            <a:r>
              <a:rPr lang="tr-TR" sz="2400" b="1" dirty="0" smtClean="0">
                <a:latin typeface="Calibri" panose="020F0502020204030204" pitchFamily="34" charset="0"/>
                <a:cs typeface="Calibri" panose="020F0502020204030204" pitchFamily="34" charset="0"/>
              </a:rPr>
              <a:t>Sorunun Madde Güçlüğü</a:t>
            </a:r>
            <a:r>
              <a:rPr lang="tr-TR" sz="2400" b="1" dirty="0">
                <a:latin typeface="Calibri" panose="020F0502020204030204" pitchFamily="34" charset="0"/>
                <a:cs typeface="Calibri" panose="020F0502020204030204" pitchFamily="34" charset="0"/>
              </a:rPr>
              <a:t>, Ayırdediciliği ve Çeldiricilerin Analizleri:</a:t>
            </a:r>
          </a:p>
          <a:p>
            <a:pPr>
              <a:spcBef>
                <a:spcPts val="600"/>
              </a:spcBef>
            </a:pPr>
            <a:r>
              <a:rPr lang="tr-TR" sz="2400" dirty="0">
                <a:latin typeface="Calibri" panose="020F0502020204030204" pitchFamily="34" charset="0"/>
                <a:cs typeface="Calibri" panose="020F0502020204030204" pitchFamily="34" charset="0"/>
              </a:rPr>
              <a:t>Üçüncü maddeyi (A seçeneği) doğru cevaplayanların sayısı üst gruptan alt gruba gittikçe azalmaktadır. </a:t>
            </a:r>
          </a:p>
          <a:p>
            <a:pPr>
              <a:spcBef>
                <a:spcPts val="600"/>
              </a:spcBef>
            </a:pPr>
            <a:r>
              <a:rPr lang="tr-TR" sz="2400" dirty="0">
                <a:latin typeface="Calibri" panose="020F0502020204030204" pitchFamily="34" charset="0"/>
                <a:cs typeface="Calibri" panose="020F0502020204030204" pitchFamily="34" charset="0"/>
              </a:rPr>
              <a:t>Üst gruptakilerin doğru cevap sayısının alt gruptakilerden fazla olduğu için maddenin </a:t>
            </a:r>
            <a:r>
              <a:rPr lang="tr-TR" sz="2400" dirty="0" smtClean="0">
                <a:latin typeface="Calibri" panose="020F0502020204030204" pitchFamily="34" charset="0"/>
                <a:cs typeface="Calibri" panose="020F0502020204030204" pitchFamily="34" charset="0"/>
              </a:rPr>
              <a:t>ayırt edicilik </a:t>
            </a:r>
            <a:r>
              <a:rPr lang="tr-TR" sz="2400" dirty="0">
                <a:latin typeface="Calibri" panose="020F0502020204030204" pitchFamily="34" charset="0"/>
                <a:cs typeface="Calibri" panose="020F0502020204030204" pitchFamily="34" charset="0"/>
              </a:rPr>
              <a:t>gücü pozitif olacaktır, fakat düşük bir ayırt edicilik gücünün elde edilme ihtimali yüksektir. </a:t>
            </a:r>
          </a:p>
          <a:p>
            <a:pPr>
              <a:spcBef>
                <a:spcPts val="600"/>
              </a:spcBef>
            </a:pPr>
            <a:endParaRPr lang="tr-TR" sz="2400" dirty="0">
              <a:latin typeface="Calibri" panose="020F0502020204030204" pitchFamily="34" charset="0"/>
              <a:cs typeface="Calibri" panose="020F0502020204030204" pitchFamily="34" charset="0"/>
            </a:endParaRPr>
          </a:p>
          <a:p>
            <a:pPr>
              <a:spcBef>
                <a:spcPts val="600"/>
              </a:spcBef>
            </a:pPr>
            <a:r>
              <a:rPr lang="tr-TR" sz="2400" b="1" dirty="0">
                <a:latin typeface="Calibri" panose="020F0502020204030204" pitchFamily="34" charset="0"/>
                <a:cs typeface="Calibri" panose="020F0502020204030204" pitchFamily="34" charset="0"/>
              </a:rPr>
              <a:t>Madde güçlüğü</a:t>
            </a:r>
            <a:r>
              <a:rPr lang="tr-TR" sz="2400" dirty="0">
                <a:latin typeface="Calibri" panose="020F0502020204030204" pitchFamily="34" charset="0"/>
                <a:cs typeface="Calibri" panose="020F0502020204030204" pitchFamily="34" charset="0"/>
              </a:rPr>
              <a:t>= </a:t>
            </a: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40+24) / (80+80) = 64 / </a:t>
            </a:r>
            <a:r>
              <a:rPr lang="tr-TR" sz="2400" dirty="0" smtClean="0">
                <a:latin typeface="Calibri" panose="020F0502020204030204" pitchFamily="34" charset="0"/>
                <a:cs typeface="Calibri" panose="020F0502020204030204" pitchFamily="34" charset="0"/>
              </a:rPr>
              <a:t>160 </a:t>
            </a:r>
            <a:r>
              <a:rPr lang="tr-TR" sz="2400" dirty="0">
                <a:latin typeface="Calibri" panose="020F0502020204030204" pitchFamily="34" charset="0"/>
                <a:cs typeface="Calibri" panose="020F0502020204030204" pitchFamily="34" charset="0"/>
              </a:rPr>
              <a:t>= </a:t>
            </a:r>
            <a:r>
              <a:rPr lang="tr-TR" sz="2400" b="1" dirty="0">
                <a:latin typeface="Calibri" panose="020F0502020204030204" pitchFamily="34" charset="0"/>
                <a:cs typeface="Calibri" panose="020F0502020204030204" pitchFamily="34" charset="0"/>
              </a:rPr>
              <a:t>0,40</a:t>
            </a:r>
          </a:p>
          <a:p>
            <a:pPr>
              <a:spcBef>
                <a:spcPts val="600"/>
              </a:spcBef>
            </a:pPr>
            <a:r>
              <a:rPr lang="tr-TR" sz="2400" b="1" dirty="0">
                <a:latin typeface="Calibri" panose="020F0502020204030204" pitchFamily="34" charset="0"/>
                <a:cs typeface="Calibri" panose="020F0502020204030204" pitchFamily="34" charset="0"/>
              </a:rPr>
              <a:t>Madde ayırdediciliği</a:t>
            </a:r>
            <a:r>
              <a:rPr lang="tr-TR" sz="2400" dirty="0">
                <a:latin typeface="Calibri" panose="020F0502020204030204" pitchFamily="34" charset="0"/>
                <a:cs typeface="Calibri" panose="020F0502020204030204" pitchFamily="34" charset="0"/>
              </a:rPr>
              <a:t>= (40-24) / (80) = 16 / 80 = </a:t>
            </a:r>
            <a:r>
              <a:rPr lang="tr-TR" sz="2400" b="1" dirty="0">
                <a:latin typeface="Calibri" panose="020F0502020204030204" pitchFamily="34" charset="0"/>
                <a:cs typeface="Calibri" panose="020F0502020204030204" pitchFamily="34" charset="0"/>
              </a:rPr>
              <a:t>0,20</a:t>
            </a:r>
          </a:p>
        </p:txBody>
      </p:sp>
    </p:spTree>
    <p:extLst>
      <p:ext uri="{BB962C8B-B14F-4D97-AF65-F5344CB8AC3E}">
        <p14:creationId xmlns:p14="http://schemas.microsoft.com/office/powerpoint/2010/main" val="33001995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a16="http://schemas.microsoft.com/office/drawing/2014/main" id="{882A1E3A-9EE5-4A75-886F-7FD115DDE5C8}"/>
              </a:ext>
            </a:extLst>
          </p:cNvPr>
          <p:cNvGraphicFramePr>
            <a:graphicFrameLocks noGrp="1"/>
          </p:cNvGraphicFramePr>
          <p:nvPr>
            <p:ph idx="1"/>
            <p:extLst>
              <p:ext uri="{D42A27DB-BD31-4B8C-83A1-F6EECF244321}">
                <p14:modId xmlns:p14="http://schemas.microsoft.com/office/powerpoint/2010/main" val="3901372200"/>
              </p:ext>
            </p:extLst>
          </p:nvPr>
        </p:nvGraphicFramePr>
        <p:xfrm>
          <a:off x="1566885" y="953745"/>
          <a:ext cx="9690888" cy="1844040"/>
        </p:xfrm>
        <a:graphic>
          <a:graphicData uri="http://schemas.openxmlformats.org/drawingml/2006/table">
            <a:tbl>
              <a:tblPr firstRow="1" bandRow="1">
                <a:tableStyleId>{073A0DAA-6AF3-43AB-8588-CEC1D06C72B9}</a:tableStyleId>
              </a:tblPr>
              <a:tblGrid>
                <a:gridCol w="1596571">
                  <a:extLst>
                    <a:ext uri="{9D8B030D-6E8A-4147-A177-3AD203B41FA5}">
                      <a16:colId xmlns:a16="http://schemas.microsoft.com/office/drawing/2014/main" val="359666446"/>
                    </a:ext>
                  </a:extLst>
                </a:gridCol>
                <a:gridCol w="914400">
                  <a:extLst>
                    <a:ext uri="{9D8B030D-6E8A-4147-A177-3AD203B41FA5}">
                      <a16:colId xmlns:a16="http://schemas.microsoft.com/office/drawing/2014/main" val="3362391253"/>
                    </a:ext>
                  </a:extLst>
                </a:gridCol>
                <a:gridCol w="812800">
                  <a:extLst>
                    <a:ext uri="{9D8B030D-6E8A-4147-A177-3AD203B41FA5}">
                      <a16:colId xmlns:a16="http://schemas.microsoft.com/office/drawing/2014/main" val="2062501960"/>
                    </a:ext>
                  </a:extLst>
                </a:gridCol>
                <a:gridCol w="957943">
                  <a:extLst>
                    <a:ext uri="{9D8B030D-6E8A-4147-A177-3AD203B41FA5}">
                      <a16:colId xmlns:a16="http://schemas.microsoft.com/office/drawing/2014/main" val="3850395796"/>
                    </a:ext>
                  </a:extLst>
                </a:gridCol>
                <a:gridCol w="972457">
                  <a:extLst>
                    <a:ext uri="{9D8B030D-6E8A-4147-A177-3AD203B41FA5}">
                      <a16:colId xmlns:a16="http://schemas.microsoft.com/office/drawing/2014/main" val="2226001079"/>
                    </a:ext>
                  </a:extLst>
                </a:gridCol>
                <a:gridCol w="711200">
                  <a:extLst>
                    <a:ext uri="{9D8B030D-6E8A-4147-A177-3AD203B41FA5}">
                      <a16:colId xmlns:a16="http://schemas.microsoft.com/office/drawing/2014/main" val="1225135425"/>
                    </a:ext>
                  </a:extLst>
                </a:gridCol>
                <a:gridCol w="767280">
                  <a:extLst>
                    <a:ext uri="{9D8B030D-6E8A-4147-A177-3AD203B41FA5}">
                      <a16:colId xmlns:a16="http://schemas.microsoft.com/office/drawing/2014/main" val="1649752469"/>
                    </a:ext>
                  </a:extLst>
                </a:gridCol>
                <a:gridCol w="868277">
                  <a:extLst>
                    <a:ext uri="{9D8B030D-6E8A-4147-A177-3AD203B41FA5}">
                      <a16:colId xmlns:a16="http://schemas.microsoft.com/office/drawing/2014/main" val="2561095764"/>
                    </a:ext>
                  </a:extLst>
                </a:gridCol>
                <a:gridCol w="1064341">
                  <a:extLst>
                    <a:ext uri="{9D8B030D-6E8A-4147-A177-3AD203B41FA5}">
                      <a16:colId xmlns:a16="http://schemas.microsoft.com/office/drawing/2014/main" val="1788605277"/>
                    </a:ext>
                  </a:extLst>
                </a:gridCol>
                <a:gridCol w="1025619">
                  <a:extLst>
                    <a:ext uri="{9D8B030D-6E8A-4147-A177-3AD203B41FA5}">
                      <a16:colId xmlns:a16="http://schemas.microsoft.com/office/drawing/2014/main" val="4145448923"/>
                    </a:ext>
                  </a:extLst>
                </a:gridCol>
              </a:tblGrid>
              <a:tr h="660400">
                <a:tc>
                  <a:txBody>
                    <a:bodyPr/>
                    <a:lstStyle/>
                    <a:p>
                      <a:r>
                        <a:rPr lang="tr-TR" sz="1900" dirty="0"/>
                        <a:t>Madde </a:t>
                      </a:r>
                      <a:r>
                        <a:rPr lang="tr-TR" sz="1900" dirty="0" smtClean="0"/>
                        <a:t>No:3</a:t>
                      </a:r>
                      <a:endParaRPr lang="tr-TR" sz="1900" dirty="0"/>
                    </a:p>
                  </a:txBody>
                  <a:tcPr/>
                </a:tc>
                <a:tc>
                  <a:txBody>
                    <a:bodyPr/>
                    <a:lstStyle/>
                    <a:p>
                      <a:r>
                        <a:rPr lang="tr-TR" sz="1900" dirty="0"/>
                        <a:t>      </a:t>
                      </a:r>
                      <a:r>
                        <a:rPr lang="tr-TR" sz="1900" dirty="0" smtClean="0"/>
                        <a:t>A</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endParaRPr lang="tr-TR" sz="1900" dirty="0"/>
                    </a:p>
                  </a:txBody>
                  <a:tcPr/>
                </a:tc>
                <a:tc>
                  <a:txBody>
                    <a:bodyPr/>
                    <a:lstStyle/>
                    <a:p>
                      <a:r>
                        <a:rPr lang="tr-TR" sz="1900" dirty="0"/>
                        <a:t>     B  </a:t>
                      </a:r>
                    </a:p>
                  </a:txBody>
                  <a:tcPr/>
                </a:tc>
                <a:tc>
                  <a:txBody>
                    <a:bodyPr/>
                    <a:lstStyle/>
                    <a:p>
                      <a:r>
                        <a:rPr lang="tr-TR" sz="1900" dirty="0"/>
                        <a:t>    </a:t>
                      </a:r>
                      <a:r>
                        <a:rPr lang="tr-TR" sz="1900" dirty="0" smtClean="0"/>
                        <a:t>C</a:t>
                      </a:r>
                      <a:endParaRPr lang="tr-TR" sz="1900" dirty="0"/>
                    </a:p>
                  </a:txBody>
                  <a:tcPr/>
                </a:tc>
                <a:tc>
                  <a:txBody>
                    <a:bodyPr/>
                    <a:lstStyle/>
                    <a:p>
                      <a:r>
                        <a:rPr lang="tr-TR" sz="1900" dirty="0"/>
                        <a:t>     D  </a:t>
                      </a:r>
                    </a:p>
                  </a:txBody>
                  <a:tcPr/>
                </a:tc>
                <a:tc>
                  <a:txBody>
                    <a:bodyPr/>
                    <a:lstStyle/>
                    <a:p>
                      <a:r>
                        <a:rPr lang="tr-TR" sz="1900" dirty="0"/>
                        <a:t>     E</a:t>
                      </a:r>
                    </a:p>
                  </a:txBody>
                  <a:tcPr/>
                </a:tc>
                <a:tc>
                  <a:txBody>
                    <a:bodyPr/>
                    <a:lstStyle/>
                    <a:p>
                      <a:r>
                        <a:rPr lang="tr-TR" sz="1900" dirty="0"/>
                        <a:t>  Boş</a:t>
                      </a:r>
                    </a:p>
                  </a:txBody>
                  <a:tcPr/>
                </a:tc>
                <a:tc>
                  <a:txBody>
                    <a:bodyPr/>
                    <a:lstStyle/>
                    <a:p>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val="1015943612"/>
                  </a:ext>
                </a:extLst>
              </a:tr>
              <a:tr h="396240">
                <a:tc>
                  <a:txBody>
                    <a:bodyPr/>
                    <a:lstStyle/>
                    <a:p>
                      <a:r>
                        <a:rPr lang="tr-TR" sz="2000" dirty="0"/>
                        <a:t>Üst Grup</a:t>
                      </a:r>
                    </a:p>
                  </a:txBody>
                  <a:tcPr/>
                </a:tc>
                <a:tc>
                  <a:txBody>
                    <a:bodyPr/>
                    <a:lstStyle/>
                    <a:p>
                      <a:pPr algn="ctr"/>
                      <a:r>
                        <a:rPr lang="tr-TR" sz="2000" dirty="0"/>
                        <a:t>40</a:t>
                      </a:r>
                    </a:p>
                  </a:txBody>
                  <a:tcPr/>
                </a:tc>
                <a:tc>
                  <a:txBody>
                    <a:bodyPr/>
                    <a:lstStyle/>
                    <a:p>
                      <a:pPr algn="ctr"/>
                      <a:r>
                        <a:rPr lang="tr-TR" sz="2000" dirty="0"/>
                        <a:t>32</a:t>
                      </a:r>
                    </a:p>
                  </a:txBody>
                  <a:tcPr/>
                </a:tc>
                <a:tc>
                  <a:txBody>
                    <a:bodyPr/>
                    <a:lstStyle/>
                    <a:p>
                      <a:pPr algn="ctr"/>
                      <a:r>
                        <a:rPr lang="tr-TR" sz="2000" dirty="0"/>
                        <a:t>0</a:t>
                      </a:r>
                    </a:p>
                  </a:txBody>
                  <a:tcPr/>
                </a:tc>
                <a:tc>
                  <a:txBody>
                    <a:bodyPr/>
                    <a:lstStyle/>
                    <a:p>
                      <a:pPr algn="ctr"/>
                      <a:r>
                        <a:rPr lang="tr-TR" sz="2000" dirty="0"/>
                        <a:t>8</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rowSpan="3">
                  <a:txBody>
                    <a:bodyPr/>
                    <a:lstStyle/>
                    <a:p>
                      <a:endParaRPr lang="tr-TR" sz="2000" dirty="0"/>
                    </a:p>
                    <a:p>
                      <a:r>
                        <a:rPr lang="tr-TR" sz="2000" dirty="0"/>
                        <a:t>    </a:t>
                      </a:r>
                      <a:r>
                        <a:rPr lang="tr-TR" sz="2000" dirty="0" smtClean="0"/>
                        <a:t>0.40</a:t>
                      </a:r>
                      <a:endParaRPr lang="tr-TR" sz="2000" dirty="0"/>
                    </a:p>
                  </a:txBody>
                  <a:tcPr/>
                </a:tc>
                <a:tc rowSpan="3">
                  <a:txBody>
                    <a:bodyPr/>
                    <a:lstStyle/>
                    <a:p>
                      <a:endParaRPr lang="tr-TR" sz="2000" dirty="0"/>
                    </a:p>
                    <a:p>
                      <a:r>
                        <a:rPr lang="tr-TR" sz="2000" dirty="0"/>
                        <a:t>   </a:t>
                      </a:r>
                      <a:r>
                        <a:rPr lang="tr-TR" sz="2000" dirty="0" smtClean="0"/>
                        <a:t>0.20</a:t>
                      </a:r>
                      <a:endParaRPr lang="tr-TR" sz="2000" dirty="0"/>
                    </a:p>
                  </a:txBody>
                  <a:tcPr/>
                </a:tc>
                <a:extLst>
                  <a:ext uri="{0D108BD9-81ED-4DB2-BD59-A6C34878D82A}">
                    <a16:rowId xmlns:a16="http://schemas.microsoft.com/office/drawing/2014/main" val="3600785952"/>
                  </a:ext>
                </a:extLst>
              </a:tr>
              <a:tr h="396240">
                <a:tc>
                  <a:txBody>
                    <a:bodyPr/>
                    <a:lstStyle/>
                    <a:p>
                      <a:r>
                        <a:rPr lang="tr-TR" sz="2000" dirty="0"/>
                        <a:t>Orta Grup</a:t>
                      </a:r>
                    </a:p>
                  </a:txBody>
                  <a:tcPr/>
                </a:tc>
                <a:tc>
                  <a:txBody>
                    <a:bodyPr/>
                    <a:lstStyle/>
                    <a:p>
                      <a:pPr algn="ctr"/>
                      <a:r>
                        <a:rPr lang="tr-TR" sz="2000" dirty="0"/>
                        <a:t>32</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24</a:t>
                      </a:r>
                    </a:p>
                  </a:txBody>
                  <a:tcPr/>
                </a:tc>
                <a:tc>
                  <a:txBody>
                    <a:bodyPr/>
                    <a:lstStyle/>
                    <a:p>
                      <a:pPr algn="ctr"/>
                      <a:r>
                        <a:rPr lang="tr-TR" sz="2000" dirty="0"/>
                        <a:t>0</a:t>
                      </a:r>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66512191"/>
                  </a:ext>
                </a:extLst>
              </a:tr>
              <a:tr h="375920">
                <a:tc>
                  <a:txBody>
                    <a:bodyPr/>
                    <a:lstStyle/>
                    <a:p>
                      <a:r>
                        <a:rPr lang="tr-TR" sz="1900" dirty="0"/>
                        <a:t>Alt Grup</a:t>
                      </a:r>
                    </a:p>
                  </a:txBody>
                  <a:tcPr/>
                </a:tc>
                <a:tc>
                  <a:txBody>
                    <a:bodyPr/>
                    <a:lstStyle/>
                    <a:p>
                      <a:pPr algn="ctr"/>
                      <a:r>
                        <a:rPr lang="tr-TR" sz="1900" dirty="0"/>
                        <a:t>24</a:t>
                      </a:r>
                    </a:p>
                  </a:txBody>
                  <a:tcPr/>
                </a:tc>
                <a:tc>
                  <a:txBody>
                    <a:bodyPr/>
                    <a:lstStyle/>
                    <a:p>
                      <a:pPr algn="ctr"/>
                      <a:r>
                        <a:rPr lang="tr-TR" sz="1900" dirty="0"/>
                        <a:t>16</a:t>
                      </a:r>
                    </a:p>
                  </a:txBody>
                  <a:tcPr/>
                </a:tc>
                <a:tc>
                  <a:txBody>
                    <a:bodyPr/>
                    <a:lstStyle/>
                    <a:p>
                      <a:pPr algn="ctr"/>
                      <a:r>
                        <a:rPr lang="tr-TR" sz="1900" dirty="0"/>
                        <a:t>0</a:t>
                      </a:r>
                    </a:p>
                  </a:txBody>
                  <a:tcPr/>
                </a:tc>
                <a:tc>
                  <a:txBody>
                    <a:bodyPr/>
                    <a:lstStyle/>
                    <a:p>
                      <a:pPr algn="ctr"/>
                      <a:r>
                        <a:rPr lang="tr-TR" sz="1900" dirty="0"/>
                        <a:t>40</a:t>
                      </a:r>
                    </a:p>
                  </a:txBody>
                  <a:tcPr/>
                </a:tc>
                <a:tc>
                  <a:txBody>
                    <a:bodyPr/>
                    <a:lstStyle/>
                    <a:p>
                      <a:pPr algn="ctr"/>
                      <a:r>
                        <a:rPr lang="tr-TR" sz="1900" dirty="0"/>
                        <a:t>0</a:t>
                      </a:r>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val="2169624887"/>
                  </a:ext>
                </a:extLst>
              </a:tr>
            </a:tbl>
          </a:graphicData>
        </a:graphic>
      </p:graphicFrame>
      <p:sp>
        <p:nvSpPr>
          <p:cNvPr id="5" name="Metin kutusu 4">
            <a:extLst>
              <a:ext uri="{FF2B5EF4-FFF2-40B4-BE49-F238E27FC236}">
                <a16:creationId xmlns:a16="http://schemas.microsoft.com/office/drawing/2014/main" id="{2A2B25D4-1D25-4EE4-AE4B-F642F8A7D01F}"/>
              </a:ext>
            </a:extLst>
          </p:cNvPr>
          <p:cNvSpPr txBox="1"/>
          <p:nvPr/>
        </p:nvSpPr>
        <p:spPr>
          <a:xfrm>
            <a:off x="1566885" y="159112"/>
            <a:ext cx="9253515" cy="446274"/>
          </a:xfrm>
          <a:prstGeom prst="rect">
            <a:avLst/>
          </a:prstGeom>
          <a:noFill/>
        </p:spPr>
        <p:txBody>
          <a:bodyPr wrap="square" lIns="91438" tIns="45719" rIns="91438" bIns="45719" rtlCol="0">
            <a:spAutoFit/>
          </a:bodyPr>
          <a:lstStyle/>
          <a:p>
            <a:r>
              <a:rPr lang="tr-TR" sz="2300" b="1" i="1" dirty="0" smtClean="0">
                <a:solidFill>
                  <a:prstClr val="black"/>
                </a:solidFill>
                <a:latin typeface="Times New Roman" panose="02020603050405020304" pitchFamily="18" charset="0"/>
                <a:cs typeface="Times New Roman" panose="02020603050405020304" pitchFamily="18" charset="0"/>
              </a:rPr>
              <a:t>Örnek 1: Çeldiricilerin Analizi</a:t>
            </a:r>
            <a:endParaRPr lang="tr-TR" sz="2300" b="1" i="1" dirty="0">
              <a:solidFill>
                <a:prstClr val="black"/>
              </a:solidFill>
              <a:latin typeface="Times New Roman" panose="02020603050405020304" pitchFamily="18" charset="0"/>
              <a:cs typeface="Times New Roman" panose="02020603050405020304" pitchFamily="18" charset="0"/>
            </a:endParaRPr>
          </a:p>
        </p:txBody>
      </p:sp>
      <p:sp>
        <p:nvSpPr>
          <p:cNvPr id="6" name="Metin kutusu 5">
            <a:extLst>
              <a:ext uri="{FF2B5EF4-FFF2-40B4-BE49-F238E27FC236}">
                <a16:creationId xmlns:a16="http://schemas.microsoft.com/office/drawing/2014/main" id="{661629D9-3D52-4989-A122-93C61908781B}"/>
              </a:ext>
            </a:extLst>
          </p:cNvPr>
          <p:cNvSpPr txBox="1"/>
          <p:nvPr/>
        </p:nvSpPr>
        <p:spPr>
          <a:xfrm>
            <a:off x="1323560" y="3146144"/>
            <a:ext cx="10563640" cy="3416318"/>
          </a:xfrm>
          <a:prstGeom prst="rect">
            <a:avLst/>
          </a:prstGeom>
          <a:noFill/>
        </p:spPr>
        <p:txBody>
          <a:bodyPr wrap="square" lIns="91438" tIns="45719" rIns="91438" bIns="45719" rtlCol="0" anchor="t">
            <a:spAutoFit/>
          </a:bodyPr>
          <a:lstStyle/>
          <a:p>
            <a:r>
              <a:rPr lang="tr-TR" sz="2400" dirty="0" smtClean="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B‘ çeldiricisi üst gruptan en </a:t>
            </a:r>
            <a:r>
              <a:rPr lang="tr-TR" sz="2400" dirty="0" smtClean="0">
                <a:latin typeface="Calibri" panose="020F0502020204030204" pitchFamily="34" charset="0"/>
                <a:cs typeface="Calibri" panose="020F0502020204030204" pitchFamily="34" charset="0"/>
              </a:rPr>
              <a:t>çok, </a:t>
            </a:r>
            <a:r>
              <a:rPr lang="tr-TR" sz="2400" dirty="0">
                <a:latin typeface="Calibri" panose="020F0502020204030204" pitchFamily="34" charset="0"/>
                <a:cs typeface="Calibri" panose="020F0502020204030204" pitchFamily="34" charset="0"/>
              </a:rPr>
              <a:t>alt gruptan ise en az kişiyi çekmiştir. </a:t>
            </a:r>
          </a:p>
          <a:p>
            <a:r>
              <a:rPr lang="tr-TR" sz="2400" dirty="0">
                <a:latin typeface="Calibri" panose="020F0502020204030204" pitchFamily="34" charset="0"/>
                <a:cs typeface="Calibri" panose="020F0502020204030204" pitchFamily="34" charset="0"/>
              </a:rPr>
              <a:t>‘B’ çeldiricisi bilenleri daha çok yanılttığı için iyi bir çeldirici değildir. </a:t>
            </a:r>
          </a:p>
          <a:p>
            <a:r>
              <a:rPr lang="tr-TR" sz="2400" dirty="0">
                <a:latin typeface="Calibri" panose="020F0502020204030204" pitchFamily="34" charset="0"/>
                <a:cs typeface="Calibri" panose="020F0502020204030204" pitchFamily="34" charset="0"/>
              </a:rPr>
              <a:t>‘B’ çeldiricisi sanki doğru cevap gibi çalışmıştır. </a:t>
            </a:r>
          </a:p>
          <a:p>
            <a:r>
              <a:rPr lang="tr-TR" sz="2400" dirty="0">
                <a:latin typeface="Calibri" panose="020F0502020204030204" pitchFamily="34" charset="0"/>
                <a:cs typeface="Calibri" panose="020F0502020204030204" pitchFamily="34" charset="0"/>
              </a:rPr>
              <a:t>Bu madde çift </a:t>
            </a:r>
            <a:r>
              <a:rPr lang="tr-TR" sz="2400" dirty="0" smtClean="0">
                <a:latin typeface="Calibri" panose="020F0502020204030204" pitchFamily="34" charset="0"/>
                <a:cs typeface="Calibri" panose="020F0502020204030204" pitchFamily="34" charset="0"/>
              </a:rPr>
              <a:t>doğru cevaplı </a:t>
            </a:r>
            <a:r>
              <a:rPr lang="tr-TR" sz="2400" dirty="0">
                <a:latin typeface="Calibri" panose="020F0502020204030204" pitchFamily="34" charset="0"/>
                <a:cs typeface="Calibri" panose="020F0502020204030204" pitchFamily="34" charset="0"/>
              </a:rPr>
              <a:t>olabilir veya bazı öğrencilerde yanlış öğrenme olabilir. </a:t>
            </a:r>
          </a:p>
          <a:p>
            <a:endParaRPr lang="tr-TR" sz="2400" dirty="0">
              <a:latin typeface="Calibri" panose="020F0502020204030204" pitchFamily="34" charset="0"/>
              <a:cs typeface="Calibri" panose="020F0502020204030204" pitchFamily="34" charset="0"/>
            </a:endParaRPr>
          </a:p>
          <a:p>
            <a:r>
              <a:rPr lang="tr-TR" sz="2400" dirty="0">
                <a:latin typeface="Calibri" panose="020F0502020204030204" pitchFamily="34" charset="0"/>
                <a:cs typeface="Calibri" panose="020F0502020204030204" pitchFamily="34" charset="0"/>
              </a:rPr>
              <a:t>‘C’ ve ‘E’ çeldiricileri ise üst, orta ve alt gruplardan hiçbir öğrenciyi kendisine çekememiştir. Dolayısıyla bunların çeldirici olarak hiçbir işlevleri yoktur. Hiçbir öğrenci tarafından seçilmeyen çeldiriciler yeniden yazılmalıdır. </a:t>
            </a:r>
          </a:p>
          <a:p>
            <a:r>
              <a:rPr lang="tr-TR" sz="2400" dirty="0">
                <a:latin typeface="Calibri" panose="020F0502020204030204" pitchFamily="34" charset="0"/>
                <a:cs typeface="Calibri" panose="020F0502020204030204" pitchFamily="34" charset="0"/>
              </a:rPr>
              <a:t>Sadece ‘D’ iyi bir çeldiricidir. </a:t>
            </a:r>
          </a:p>
        </p:txBody>
      </p:sp>
    </p:spTree>
    <p:extLst>
      <p:ext uri="{BB962C8B-B14F-4D97-AF65-F5344CB8AC3E}">
        <p14:creationId xmlns:p14="http://schemas.microsoft.com/office/powerpoint/2010/main" val="7807210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494640B2-2AB1-4C55-A0BC-34DDAC8D7AFA}"/>
              </a:ext>
            </a:extLst>
          </p:cNvPr>
          <p:cNvPicPr>
            <a:picLocks noChangeAspect="1"/>
          </p:cNvPicPr>
          <p:nvPr/>
        </p:nvPicPr>
        <p:blipFill>
          <a:blip r:embed="rId2"/>
          <a:stretch>
            <a:fillRect/>
          </a:stretch>
        </p:blipFill>
        <p:spPr>
          <a:xfrm>
            <a:off x="2079764" y="1683261"/>
            <a:ext cx="9861523" cy="2145979"/>
          </a:xfrm>
          <a:prstGeom prst="rect">
            <a:avLst/>
          </a:prstGeom>
        </p:spPr>
      </p:pic>
      <p:sp>
        <p:nvSpPr>
          <p:cNvPr id="3" name="Dikdörtgen 2"/>
          <p:cNvSpPr/>
          <p:nvPr/>
        </p:nvSpPr>
        <p:spPr>
          <a:xfrm>
            <a:off x="2079764" y="4296977"/>
            <a:ext cx="8460379" cy="830997"/>
          </a:xfrm>
          <a:prstGeom prst="rect">
            <a:avLst/>
          </a:prstGeom>
        </p:spPr>
        <p:txBody>
          <a:bodyPr wrap="square">
            <a:spAutoFit/>
          </a:bodyPr>
          <a:lstStyle/>
          <a:p>
            <a:r>
              <a:rPr lang="tr-TR" sz="2400" dirty="0">
                <a:solidFill>
                  <a:prstClr val="black"/>
                </a:solidFill>
                <a:latin typeface="Arial" panose="020B0604020202020204" pitchFamily="34" charset="0"/>
                <a:cs typeface="Arial" panose="020B0604020202020204" pitchFamily="34" charset="0"/>
              </a:rPr>
              <a:t>Testteki </a:t>
            </a:r>
            <a:r>
              <a:rPr lang="tr-TR" sz="2400" dirty="0" smtClean="0">
                <a:solidFill>
                  <a:prstClr val="black"/>
                </a:solidFill>
                <a:latin typeface="Arial" panose="020B0604020202020204" pitchFamily="34" charset="0"/>
                <a:cs typeface="Arial" panose="020B0604020202020204" pitchFamily="34" charset="0"/>
              </a:rPr>
              <a:t>1. </a:t>
            </a:r>
            <a:r>
              <a:rPr lang="tr-TR" sz="2400" dirty="0">
                <a:solidFill>
                  <a:prstClr val="black"/>
                </a:solidFill>
                <a:latin typeface="Arial" panose="020B0604020202020204" pitchFamily="34" charset="0"/>
                <a:cs typeface="Arial" panose="020B0604020202020204" pitchFamily="34" charset="0"/>
              </a:rPr>
              <a:t>sorunun </a:t>
            </a:r>
            <a:r>
              <a:rPr lang="tr-TR" sz="2400" dirty="0" smtClean="0">
                <a:solidFill>
                  <a:prstClr val="black"/>
                </a:solidFill>
                <a:latin typeface="Arial" panose="020B0604020202020204" pitchFamily="34" charset="0"/>
                <a:cs typeface="Arial" panose="020B0604020202020204" pitchFamily="34" charset="0"/>
              </a:rPr>
              <a:t>seçenek ve çeldiricilerinin   yorumunu Sizler yapınız.</a:t>
            </a:r>
            <a:endParaRPr lang="tr-TR" sz="2400" dirty="0">
              <a:solidFill>
                <a:prstClr val="black"/>
              </a:solidFill>
              <a:latin typeface="Arial" panose="020B0604020202020204" pitchFamily="34" charset="0"/>
              <a:cs typeface="Arial" panose="020B0604020202020204" pitchFamily="34" charset="0"/>
            </a:endParaRPr>
          </a:p>
        </p:txBody>
      </p:sp>
      <p:sp>
        <p:nvSpPr>
          <p:cNvPr id="2" name="Dikdörtgen 1"/>
          <p:cNvSpPr/>
          <p:nvPr/>
        </p:nvSpPr>
        <p:spPr>
          <a:xfrm>
            <a:off x="1827892" y="815414"/>
            <a:ext cx="4445256" cy="461665"/>
          </a:xfrm>
          <a:prstGeom prst="rect">
            <a:avLst/>
          </a:prstGeom>
        </p:spPr>
        <p:txBody>
          <a:bodyPr wrap="none">
            <a:spAutoFit/>
          </a:bodyPr>
          <a:lstStyle/>
          <a:p>
            <a:r>
              <a:rPr lang="tr-TR" sz="2400" b="1" i="1" dirty="0">
                <a:solidFill>
                  <a:prstClr val="black"/>
                </a:solidFill>
                <a:latin typeface="Arial" panose="020B0604020202020204" pitchFamily="34" charset="0"/>
                <a:cs typeface="Arial" panose="020B0604020202020204" pitchFamily="34" charset="0"/>
              </a:rPr>
              <a:t>Örnek </a:t>
            </a:r>
            <a:r>
              <a:rPr lang="tr-TR" sz="2400" b="1" i="1" dirty="0" smtClean="0">
                <a:solidFill>
                  <a:prstClr val="black"/>
                </a:solidFill>
                <a:latin typeface="Arial" panose="020B0604020202020204" pitchFamily="34" charset="0"/>
                <a:cs typeface="Arial" panose="020B0604020202020204" pitchFamily="34" charset="0"/>
              </a:rPr>
              <a:t>2: </a:t>
            </a:r>
            <a:r>
              <a:rPr lang="tr-TR" sz="2400" b="1" i="1" dirty="0">
                <a:solidFill>
                  <a:prstClr val="black"/>
                </a:solidFill>
                <a:latin typeface="Arial" panose="020B0604020202020204" pitchFamily="34" charset="0"/>
                <a:cs typeface="Arial" panose="020B0604020202020204" pitchFamily="34" charset="0"/>
              </a:rPr>
              <a:t>Çeldiricilerin Analizi</a:t>
            </a:r>
          </a:p>
        </p:txBody>
      </p:sp>
    </p:spTree>
    <p:extLst>
      <p:ext uri="{BB962C8B-B14F-4D97-AF65-F5344CB8AC3E}">
        <p14:creationId xmlns:p14="http://schemas.microsoft.com/office/powerpoint/2010/main" val="3588866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3">
            <a:extLst>
              <a:ext uri="{FF2B5EF4-FFF2-40B4-BE49-F238E27FC236}">
                <a16:creationId xmlns:a16="http://schemas.microsoft.com/office/drawing/2014/main" id="{882A1E3A-9EE5-4A75-886F-7FD115DDE5C8}"/>
              </a:ext>
            </a:extLst>
          </p:cNvPr>
          <p:cNvGraphicFramePr>
            <a:graphicFrameLocks noGrp="1"/>
          </p:cNvGraphicFramePr>
          <p:nvPr>
            <p:ph idx="1"/>
            <p:extLst>
              <p:ext uri="{D42A27DB-BD31-4B8C-83A1-F6EECF244321}">
                <p14:modId xmlns:p14="http://schemas.microsoft.com/office/powerpoint/2010/main" val="2429099052"/>
              </p:ext>
            </p:extLst>
          </p:nvPr>
        </p:nvGraphicFramePr>
        <p:xfrm>
          <a:off x="2075542" y="1233845"/>
          <a:ext cx="9618316" cy="2103120"/>
        </p:xfrm>
        <a:graphic>
          <a:graphicData uri="http://schemas.openxmlformats.org/drawingml/2006/table">
            <a:tbl>
              <a:tblPr firstRow="1" bandRow="1">
                <a:tableStyleId>{073A0DAA-6AF3-43AB-8588-CEC1D06C72B9}</a:tableStyleId>
              </a:tblPr>
              <a:tblGrid>
                <a:gridCol w="1364344">
                  <a:extLst>
                    <a:ext uri="{9D8B030D-6E8A-4147-A177-3AD203B41FA5}">
                      <a16:colId xmlns:a16="http://schemas.microsoft.com/office/drawing/2014/main" val="359666446"/>
                    </a:ext>
                  </a:extLst>
                </a:gridCol>
                <a:gridCol w="957943">
                  <a:extLst>
                    <a:ext uri="{9D8B030D-6E8A-4147-A177-3AD203B41FA5}">
                      <a16:colId xmlns:a16="http://schemas.microsoft.com/office/drawing/2014/main" val="3362391253"/>
                    </a:ext>
                  </a:extLst>
                </a:gridCol>
                <a:gridCol w="957943">
                  <a:extLst>
                    <a:ext uri="{9D8B030D-6E8A-4147-A177-3AD203B41FA5}">
                      <a16:colId xmlns:a16="http://schemas.microsoft.com/office/drawing/2014/main" val="2062501960"/>
                    </a:ext>
                  </a:extLst>
                </a:gridCol>
                <a:gridCol w="899885">
                  <a:extLst>
                    <a:ext uri="{9D8B030D-6E8A-4147-A177-3AD203B41FA5}">
                      <a16:colId xmlns:a16="http://schemas.microsoft.com/office/drawing/2014/main" val="3850395796"/>
                    </a:ext>
                  </a:extLst>
                </a:gridCol>
                <a:gridCol w="986972">
                  <a:extLst>
                    <a:ext uri="{9D8B030D-6E8A-4147-A177-3AD203B41FA5}">
                      <a16:colId xmlns:a16="http://schemas.microsoft.com/office/drawing/2014/main" val="2226001079"/>
                    </a:ext>
                  </a:extLst>
                </a:gridCol>
                <a:gridCol w="722869">
                  <a:extLst>
                    <a:ext uri="{9D8B030D-6E8A-4147-A177-3AD203B41FA5}">
                      <a16:colId xmlns:a16="http://schemas.microsoft.com/office/drawing/2014/main" val="1225135425"/>
                    </a:ext>
                  </a:extLst>
                </a:gridCol>
                <a:gridCol w="792277">
                  <a:extLst>
                    <a:ext uri="{9D8B030D-6E8A-4147-A177-3AD203B41FA5}">
                      <a16:colId xmlns:a16="http://schemas.microsoft.com/office/drawing/2014/main" val="1649752469"/>
                    </a:ext>
                  </a:extLst>
                </a:gridCol>
                <a:gridCol w="861775">
                  <a:extLst>
                    <a:ext uri="{9D8B030D-6E8A-4147-A177-3AD203B41FA5}">
                      <a16:colId xmlns:a16="http://schemas.microsoft.com/office/drawing/2014/main" val="2561095764"/>
                    </a:ext>
                  </a:extLst>
                </a:gridCol>
                <a:gridCol w="1056371">
                  <a:extLst>
                    <a:ext uri="{9D8B030D-6E8A-4147-A177-3AD203B41FA5}">
                      <a16:colId xmlns:a16="http://schemas.microsoft.com/office/drawing/2014/main" val="1788605277"/>
                    </a:ext>
                  </a:extLst>
                </a:gridCol>
                <a:gridCol w="1017937">
                  <a:extLst>
                    <a:ext uri="{9D8B030D-6E8A-4147-A177-3AD203B41FA5}">
                      <a16:colId xmlns:a16="http://schemas.microsoft.com/office/drawing/2014/main" val="4145448923"/>
                    </a:ext>
                  </a:extLst>
                </a:gridCol>
              </a:tblGrid>
              <a:tr h="660400">
                <a:tc>
                  <a:txBody>
                    <a:bodyPr/>
                    <a:lstStyle/>
                    <a:p>
                      <a:r>
                        <a:rPr lang="tr-TR" sz="1900" dirty="0"/>
                        <a:t>Madde </a:t>
                      </a:r>
                      <a:r>
                        <a:rPr lang="tr-TR" sz="1900" dirty="0" smtClean="0"/>
                        <a:t>No:2</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endParaRPr kumimoji="0" lang="tr-TR" sz="19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B</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p>
                      <a:pPr algn="ctr"/>
                      <a:r>
                        <a:rPr lang="tr-TR" sz="1900" dirty="0" smtClean="0"/>
                        <a:t>  </a:t>
                      </a:r>
                      <a:endParaRPr lang="tr-TR" sz="1900" dirty="0"/>
                    </a:p>
                  </a:txBody>
                  <a:tcPr/>
                </a:tc>
                <a:tc>
                  <a:txBody>
                    <a:bodyPr/>
                    <a:lstStyle/>
                    <a:p>
                      <a:pPr algn="ctr"/>
                      <a:r>
                        <a:rPr lang="tr-TR" sz="1900" dirty="0"/>
                        <a:t>    </a:t>
                      </a:r>
                      <a:r>
                        <a:rPr lang="tr-TR" sz="1900" dirty="0" smtClean="0"/>
                        <a:t>C</a:t>
                      </a:r>
                      <a:endParaRPr lang="tr-TR" sz="1900" dirty="0"/>
                    </a:p>
                  </a:txBody>
                  <a:tcPr/>
                </a:tc>
                <a:tc>
                  <a:txBody>
                    <a:bodyPr/>
                    <a:lstStyle/>
                    <a:p>
                      <a:pPr algn="ctr"/>
                      <a:r>
                        <a:rPr lang="tr-TR" sz="1900" dirty="0"/>
                        <a:t>     D  </a:t>
                      </a:r>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val="1015943612"/>
                  </a:ext>
                </a:extLst>
              </a:tr>
              <a:tr h="375920">
                <a:tc>
                  <a:txBody>
                    <a:bodyPr/>
                    <a:lstStyle/>
                    <a:p>
                      <a:r>
                        <a:rPr lang="tr-TR" sz="1900" dirty="0"/>
                        <a:t>Üst Grup</a:t>
                      </a:r>
                    </a:p>
                  </a:txBody>
                  <a:tcPr/>
                </a:tc>
                <a:tc>
                  <a:txBody>
                    <a:bodyPr/>
                    <a:lstStyle/>
                    <a:p>
                      <a:pPr algn="ctr"/>
                      <a:r>
                        <a:rPr lang="tr-TR" sz="1900" dirty="0" smtClean="0"/>
                        <a:t>0</a:t>
                      </a:r>
                      <a:endParaRPr lang="tr-TR" sz="1900" dirty="0"/>
                    </a:p>
                  </a:txBody>
                  <a:tcPr/>
                </a:tc>
                <a:tc>
                  <a:txBody>
                    <a:bodyPr/>
                    <a:lstStyle/>
                    <a:p>
                      <a:pPr algn="ctr"/>
                      <a:r>
                        <a:rPr lang="tr-TR" sz="1900" dirty="0" smtClean="0"/>
                        <a:t>80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smtClean="0"/>
                        <a:t>0</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rowSpan="3">
                  <a:txBody>
                    <a:bodyPr/>
                    <a:lstStyle/>
                    <a:p>
                      <a:endParaRPr lang="tr-TR" sz="1900" dirty="0"/>
                    </a:p>
                    <a:p>
                      <a:r>
                        <a:rPr lang="tr-TR" sz="1900" dirty="0"/>
                        <a:t>   </a:t>
                      </a:r>
                      <a:r>
                        <a:rPr lang="tr-TR" sz="1900" dirty="0" smtClean="0"/>
                        <a:t>0.70</a:t>
                      </a:r>
                      <a:endParaRPr lang="tr-TR" sz="1900" dirty="0"/>
                    </a:p>
                  </a:txBody>
                  <a:tcPr/>
                </a:tc>
                <a:tc rowSpan="3">
                  <a:txBody>
                    <a:bodyPr/>
                    <a:lstStyle/>
                    <a:p>
                      <a:endParaRPr lang="tr-TR" sz="1900" dirty="0"/>
                    </a:p>
                    <a:p>
                      <a:r>
                        <a:rPr lang="tr-TR" sz="1900" dirty="0"/>
                        <a:t>   </a:t>
                      </a:r>
                      <a:r>
                        <a:rPr lang="tr-TR" sz="1900" dirty="0" smtClean="0"/>
                        <a:t>0.60</a:t>
                      </a:r>
                      <a:endParaRPr lang="tr-TR" sz="1900" dirty="0"/>
                    </a:p>
                  </a:txBody>
                  <a:tcPr/>
                </a:tc>
                <a:extLst>
                  <a:ext uri="{0D108BD9-81ED-4DB2-BD59-A6C34878D82A}">
                    <a16:rowId xmlns:a16="http://schemas.microsoft.com/office/drawing/2014/main" val="3600785952"/>
                  </a:ext>
                </a:extLst>
              </a:tr>
              <a:tr h="375920">
                <a:tc>
                  <a:txBody>
                    <a:bodyPr/>
                    <a:lstStyle/>
                    <a:p>
                      <a:r>
                        <a:rPr lang="tr-TR" sz="1900" dirty="0"/>
                        <a:t>Orta Grup</a:t>
                      </a:r>
                    </a:p>
                  </a:txBody>
                  <a:tcPr/>
                </a:tc>
                <a:tc>
                  <a:txBody>
                    <a:bodyPr/>
                    <a:lstStyle/>
                    <a:p>
                      <a:pPr algn="ctr"/>
                      <a:r>
                        <a:rPr lang="tr-TR" sz="1900" dirty="0" smtClean="0"/>
                        <a:t>10</a:t>
                      </a:r>
                      <a:endParaRPr lang="tr-TR" sz="1900" dirty="0"/>
                    </a:p>
                  </a:txBody>
                  <a:tcPr/>
                </a:tc>
                <a:tc>
                  <a:txBody>
                    <a:bodyPr/>
                    <a:lstStyle/>
                    <a:p>
                      <a:pPr algn="ctr"/>
                      <a:r>
                        <a:rPr lang="tr-TR" sz="1900" dirty="0" smtClean="0"/>
                        <a:t>40</a:t>
                      </a:r>
                      <a:endParaRPr lang="tr-TR" sz="1900" dirty="0"/>
                    </a:p>
                  </a:txBody>
                  <a:tcPr/>
                </a:tc>
                <a:tc>
                  <a:txBody>
                    <a:bodyPr/>
                    <a:lstStyle/>
                    <a:p>
                      <a:pPr algn="ctr"/>
                      <a:r>
                        <a:rPr lang="tr-TR" sz="1900" dirty="0" smtClean="0"/>
                        <a:t>8</a:t>
                      </a:r>
                      <a:endParaRPr lang="tr-TR" sz="1900" dirty="0"/>
                    </a:p>
                  </a:txBody>
                  <a:tcPr/>
                </a:tc>
                <a:tc>
                  <a:txBody>
                    <a:bodyPr/>
                    <a:lstStyle/>
                    <a:p>
                      <a:pPr algn="ctr"/>
                      <a:r>
                        <a:rPr lang="tr-TR" sz="1900" dirty="0" smtClean="0"/>
                        <a:t>12</a:t>
                      </a:r>
                      <a:endParaRPr lang="tr-TR" sz="1900" dirty="0"/>
                    </a:p>
                  </a:txBody>
                  <a:tcPr/>
                </a:tc>
                <a:tc>
                  <a:txBody>
                    <a:bodyPr/>
                    <a:lstStyle/>
                    <a:p>
                      <a:pPr algn="ctr"/>
                      <a:r>
                        <a:rPr lang="tr-TR" sz="1900" dirty="0" smtClean="0"/>
                        <a:t>10</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66512191"/>
                  </a:ext>
                </a:extLst>
              </a:tr>
              <a:tr h="375920">
                <a:tc>
                  <a:txBody>
                    <a:bodyPr/>
                    <a:lstStyle/>
                    <a:p>
                      <a:r>
                        <a:rPr lang="tr-TR" sz="1900" dirty="0"/>
                        <a:t>Alt Grup</a:t>
                      </a:r>
                    </a:p>
                  </a:txBody>
                  <a:tcPr/>
                </a:tc>
                <a:tc>
                  <a:txBody>
                    <a:bodyPr/>
                    <a:lstStyle/>
                    <a:p>
                      <a:pPr algn="ctr"/>
                      <a:r>
                        <a:rPr lang="tr-TR" sz="1900" dirty="0" smtClean="0"/>
                        <a:t>10</a:t>
                      </a:r>
                      <a:endParaRPr lang="tr-TR" sz="1900" dirty="0"/>
                    </a:p>
                  </a:txBody>
                  <a:tcPr/>
                </a:tc>
                <a:tc>
                  <a:txBody>
                    <a:bodyPr/>
                    <a:lstStyle/>
                    <a:p>
                      <a:pPr algn="ctr"/>
                      <a:r>
                        <a:rPr lang="tr-TR" sz="1900" dirty="0" smtClean="0"/>
                        <a:t>32</a:t>
                      </a:r>
                      <a:endParaRPr lang="tr-TR" sz="1900" dirty="0"/>
                    </a:p>
                  </a:txBody>
                  <a:tcPr/>
                </a:tc>
                <a:tc>
                  <a:txBody>
                    <a:bodyPr/>
                    <a:lstStyle/>
                    <a:p>
                      <a:pPr algn="ctr"/>
                      <a:r>
                        <a:rPr lang="tr-TR" sz="1900" dirty="0" smtClean="0"/>
                        <a:t>8</a:t>
                      </a:r>
                      <a:endParaRPr lang="tr-TR" sz="1900" dirty="0"/>
                    </a:p>
                  </a:txBody>
                  <a:tcPr/>
                </a:tc>
                <a:tc>
                  <a:txBody>
                    <a:bodyPr/>
                    <a:lstStyle/>
                    <a:p>
                      <a:pPr algn="ctr"/>
                      <a:r>
                        <a:rPr lang="tr-TR" sz="1900" dirty="0" smtClean="0"/>
                        <a:t>24</a:t>
                      </a:r>
                      <a:endParaRPr lang="tr-TR" sz="1900" dirty="0"/>
                    </a:p>
                  </a:txBody>
                  <a:tcPr/>
                </a:tc>
                <a:tc>
                  <a:txBody>
                    <a:bodyPr/>
                    <a:lstStyle/>
                    <a:p>
                      <a:pPr algn="ctr"/>
                      <a:r>
                        <a:rPr lang="tr-TR" sz="1900" dirty="0" smtClean="0"/>
                        <a:t>6</a:t>
                      </a:r>
                      <a:endParaRPr lang="tr-TR" sz="1900" dirty="0"/>
                    </a:p>
                  </a:txBody>
                  <a:tcPr/>
                </a:tc>
                <a:tc>
                  <a:txBody>
                    <a:bodyPr/>
                    <a:lstStyle/>
                    <a:p>
                      <a:pPr algn="ctr"/>
                      <a:r>
                        <a:rPr lang="tr-TR" sz="1900" dirty="0"/>
                        <a:t>-</a:t>
                      </a:r>
                    </a:p>
                  </a:txBody>
                  <a:tcPr/>
                </a:tc>
                <a:tc>
                  <a:txBody>
                    <a:bodyPr/>
                    <a:lstStyle/>
                    <a:p>
                      <a:pPr algn="ctr"/>
                      <a:r>
                        <a:rPr lang="tr-TR" sz="19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val="2169624887"/>
                  </a:ext>
                </a:extLst>
              </a:tr>
            </a:tbl>
          </a:graphicData>
        </a:graphic>
      </p:graphicFrame>
      <p:sp>
        <p:nvSpPr>
          <p:cNvPr id="4" name="Metin kutusu 3"/>
          <p:cNvSpPr txBox="1"/>
          <p:nvPr/>
        </p:nvSpPr>
        <p:spPr>
          <a:xfrm>
            <a:off x="2356244" y="3811014"/>
            <a:ext cx="9056913" cy="3046986"/>
          </a:xfrm>
          <a:prstGeom prst="rect">
            <a:avLst/>
          </a:prstGeom>
          <a:noFill/>
        </p:spPr>
        <p:txBody>
          <a:bodyPr wrap="square" lIns="91438" tIns="45719" rIns="91438" bIns="45719" rtlCol="0">
            <a:spAutoFit/>
          </a:bodyPr>
          <a:lstStyle/>
          <a:p>
            <a:r>
              <a:rPr lang="tr-TR" sz="2400" dirty="0">
                <a:latin typeface="Arial" panose="020B0604020202020204" pitchFamily="34" charset="0"/>
                <a:cs typeface="Arial" panose="020B0604020202020204" pitchFamily="34" charset="0"/>
              </a:rPr>
              <a:t>Testteki 2. sorunun </a:t>
            </a:r>
            <a:r>
              <a:rPr lang="tr-TR" sz="2400" dirty="0" smtClean="0">
                <a:latin typeface="Arial" panose="020B0604020202020204" pitchFamily="34" charset="0"/>
                <a:cs typeface="Arial" panose="020B0604020202020204" pitchFamily="34" charset="0"/>
              </a:rPr>
              <a:t>madde </a:t>
            </a:r>
            <a:r>
              <a:rPr lang="tr-TR" sz="2400" dirty="0">
                <a:latin typeface="Arial" panose="020B0604020202020204" pitchFamily="34" charset="0"/>
                <a:cs typeface="Arial" panose="020B0604020202020204" pitchFamily="34" charset="0"/>
              </a:rPr>
              <a:t>güçlüğünün (p) </a:t>
            </a:r>
            <a:r>
              <a:rPr lang="tr-TR" sz="2400" dirty="0" smtClean="0">
                <a:latin typeface="Arial" panose="020B0604020202020204" pitchFamily="34" charset="0"/>
                <a:cs typeface="Arial" panose="020B0604020202020204" pitchFamily="34" charset="0"/>
              </a:rPr>
              <a:t>yorumunu yapınız?</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lvl="0"/>
            <a:r>
              <a:rPr lang="tr-TR" sz="2400" dirty="0">
                <a:solidFill>
                  <a:prstClr val="black"/>
                </a:solidFill>
                <a:latin typeface="Arial" panose="020B0604020202020204" pitchFamily="34" charset="0"/>
                <a:cs typeface="Arial" panose="020B0604020202020204" pitchFamily="34" charset="0"/>
              </a:rPr>
              <a:t>Testteki 2. sorunun </a:t>
            </a:r>
            <a:r>
              <a:rPr lang="tr-TR" sz="2400" dirty="0" smtClean="0">
                <a:solidFill>
                  <a:prstClr val="black"/>
                </a:solidFill>
                <a:latin typeface="Arial" panose="020B0604020202020204" pitchFamily="34" charset="0"/>
                <a:cs typeface="Arial" panose="020B0604020202020204" pitchFamily="34" charset="0"/>
              </a:rPr>
              <a:t>madde </a:t>
            </a:r>
            <a:r>
              <a:rPr lang="tr-TR" sz="2400" dirty="0">
                <a:solidFill>
                  <a:prstClr val="black"/>
                </a:solidFill>
                <a:latin typeface="Arial" panose="020B0604020202020204" pitchFamily="34" charset="0"/>
                <a:cs typeface="Arial" panose="020B0604020202020204" pitchFamily="34" charset="0"/>
              </a:rPr>
              <a:t>ayırdediciliğinin (r) </a:t>
            </a:r>
            <a:r>
              <a:rPr lang="tr-TR" sz="2400" dirty="0" smtClean="0">
                <a:solidFill>
                  <a:prstClr val="black"/>
                </a:solidFill>
                <a:latin typeface="Arial" panose="020B0604020202020204" pitchFamily="34" charset="0"/>
                <a:cs typeface="Arial" panose="020B0604020202020204" pitchFamily="34" charset="0"/>
              </a:rPr>
              <a:t>yorumunu yapınız?</a:t>
            </a:r>
            <a:endParaRPr lang="tr-TR" sz="2400" dirty="0">
              <a:solidFill>
                <a:prstClr val="black"/>
              </a:solidFill>
              <a:latin typeface="Arial" panose="020B0604020202020204" pitchFamily="34" charset="0"/>
              <a:cs typeface="Arial" panose="020B0604020202020204" pitchFamily="34" charset="0"/>
            </a:endParaRPr>
          </a:p>
          <a:p>
            <a:pPr lvl="0"/>
            <a:endParaRPr lang="tr-TR" sz="2400" dirty="0">
              <a:solidFill>
                <a:prstClr val="black"/>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a:p>
            <a:pPr lvl="0"/>
            <a:r>
              <a:rPr lang="tr-TR" sz="2400" dirty="0">
                <a:solidFill>
                  <a:prstClr val="black"/>
                </a:solidFill>
                <a:latin typeface="Arial" panose="020B0604020202020204" pitchFamily="34" charset="0"/>
                <a:cs typeface="Arial" panose="020B0604020202020204" pitchFamily="34" charset="0"/>
              </a:rPr>
              <a:t>Testteki 2. sorunun </a:t>
            </a:r>
            <a:r>
              <a:rPr lang="tr-TR" sz="2400" dirty="0" smtClean="0">
                <a:solidFill>
                  <a:prstClr val="black"/>
                </a:solidFill>
                <a:latin typeface="Arial" panose="020B0604020202020204" pitchFamily="34" charset="0"/>
                <a:cs typeface="Arial" panose="020B0604020202020204" pitchFamily="34" charset="0"/>
              </a:rPr>
              <a:t>seçenek ve çeldiricilerinin yorumunu yapınız?</a:t>
            </a:r>
            <a:endParaRPr lang="tr-TR" sz="2400" dirty="0">
              <a:solidFill>
                <a:prstClr val="black"/>
              </a:solidFill>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
        <p:nvSpPr>
          <p:cNvPr id="5" name="Dikdörtgen 4"/>
          <p:cNvSpPr/>
          <p:nvPr/>
        </p:nvSpPr>
        <p:spPr>
          <a:xfrm>
            <a:off x="1841747" y="528963"/>
            <a:ext cx="9224000" cy="461665"/>
          </a:xfrm>
          <a:prstGeom prst="rect">
            <a:avLst/>
          </a:prstGeom>
        </p:spPr>
        <p:txBody>
          <a:bodyPr wrap="none">
            <a:spAutoFit/>
          </a:bodyPr>
          <a:lstStyle/>
          <a:p>
            <a:r>
              <a:rPr lang="tr-TR" sz="2400" b="1" i="1" dirty="0">
                <a:solidFill>
                  <a:prstClr val="black"/>
                </a:solidFill>
                <a:latin typeface="Arial" panose="020B0604020202020204" pitchFamily="34" charset="0"/>
                <a:cs typeface="Arial" panose="020B0604020202020204" pitchFamily="34" charset="0"/>
              </a:rPr>
              <a:t>Örnek </a:t>
            </a:r>
            <a:r>
              <a:rPr lang="tr-TR" sz="2400" b="1" i="1" dirty="0" smtClean="0">
                <a:solidFill>
                  <a:prstClr val="black"/>
                </a:solidFill>
                <a:latin typeface="Arial" panose="020B0604020202020204" pitchFamily="34" charset="0"/>
                <a:cs typeface="Arial" panose="020B0604020202020204" pitchFamily="34" charset="0"/>
              </a:rPr>
              <a:t>3: Madde güçlüğü, ayırt ediciliği ve seçeneklerin analizi</a:t>
            </a:r>
            <a:endParaRPr lang="tr-TR" sz="24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8732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3">
            <a:extLst>
              <a:ext uri="{FF2B5EF4-FFF2-40B4-BE49-F238E27FC236}">
                <a16:creationId xmlns:a16="http://schemas.microsoft.com/office/drawing/2014/main" id="{882A1E3A-9EE5-4A75-886F-7FD115DDE5C8}"/>
              </a:ext>
            </a:extLst>
          </p:cNvPr>
          <p:cNvGraphicFramePr>
            <a:graphicFrameLocks/>
          </p:cNvGraphicFramePr>
          <p:nvPr>
            <p:extLst>
              <p:ext uri="{D42A27DB-BD31-4B8C-83A1-F6EECF244321}">
                <p14:modId xmlns:p14="http://schemas.microsoft.com/office/powerpoint/2010/main" val="3275333335"/>
              </p:ext>
            </p:extLst>
          </p:nvPr>
        </p:nvGraphicFramePr>
        <p:xfrm>
          <a:off x="1737760" y="1171170"/>
          <a:ext cx="10002946" cy="1859280"/>
        </p:xfrm>
        <a:graphic>
          <a:graphicData uri="http://schemas.openxmlformats.org/drawingml/2006/table">
            <a:tbl>
              <a:tblPr firstRow="1" bandRow="1">
                <a:tableStyleId>{073A0DAA-6AF3-43AB-8588-CEC1D06C72B9}</a:tableStyleId>
              </a:tblPr>
              <a:tblGrid>
                <a:gridCol w="1625599">
                  <a:extLst>
                    <a:ext uri="{9D8B030D-6E8A-4147-A177-3AD203B41FA5}">
                      <a16:colId xmlns:a16="http://schemas.microsoft.com/office/drawing/2014/main" val="359666446"/>
                    </a:ext>
                  </a:extLst>
                </a:gridCol>
                <a:gridCol w="789555">
                  <a:extLst>
                    <a:ext uri="{9D8B030D-6E8A-4147-A177-3AD203B41FA5}">
                      <a16:colId xmlns:a16="http://schemas.microsoft.com/office/drawing/2014/main" val="3362391253"/>
                    </a:ext>
                  </a:extLst>
                </a:gridCol>
                <a:gridCol w="996251">
                  <a:extLst>
                    <a:ext uri="{9D8B030D-6E8A-4147-A177-3AD203B41FA5}">
                      <a16:colId xmlns:a16="http://schemas.microsoft.com/office/drawing/2014/main" val="2062501960"/>
                    </a:ext>
                  </a:extLst>
                </a:gridCol>
                <a:gridCol w="935871">
                  <a:extLst>
                    <a:ext uri="{9D8B030D-6E8A-4147-A177-3AD203B41FA5}">
                      <a16:colId xmlns:a16="http://schemas.microsoft.com/office/drawing/2014/main" val="3850395796"/>
                    </a:ext>
                  </a:extLst>
                </a:gridCol>
                <a:gridCol w="1026440">
                  <a:extLst>
                    <a:ext uri="{9D8B030D-6E8A-4147-A177-3AD203B41FA5}">
                      <a16:colId xmlns:a16="http://schemas.microsoft.com/office/drawing/2014/main" val="2226001079"/>
                    </a:ext>
                  </a:extLst>
                </a:gridCol>
                <a:gridCol w="751776">
                  <a:extLst>
                    <a:ext uri="{9D8B030D-6E8A-4147-A177-3AD203B41FA5}">
                      <a16:colId xmlns:a16="http://schemas.microsoft.com/office/drawing/2014/main" val="1225135425"/>
                    </a:ext>
                  </a:extLst>
                </a:gridCol>
                <a:gridCol w="823959">
                  <a:extLst>
                    <a:ext uri="{9D8B030D-6E8A-4147-A177-3AD203B41FA5}">
                      <a16:colId xmlns:a16="http://schemas.microsoft.com/office/drawing/2014/main" val="1649752469"/>
                    </a:ext>
                  </a:extLst>
                </a:gridCol>
                <a:gridCol w="896237">
                  <a:extLst>
                    <a:ext uri="{9D8B030D-6E8A-4147-A177-3AD203B41FA5}">
                      <a16:colId xmlns:a16="http://schemas.microsoft.com/office/drawing/2014/main" val="2561095764"/>
                    </a:ext>
                  </a:extLst>
                </a:gridCol>
                <a:gridCol w="1098615">
                  <a:extLst>
                    <a:ext uri="{9D8B030D-6E8A-4147-A177-3AD203B41FA5}">
                      <a16:colId xmlns:a16="http://schemas.microsoft.com/office/drawing/2014/main" val="1788605277"/>
                    </a:ext>
                  </a:extLst>
                </a:gridCol>
                <a:gridCol w="1058643">
                  <a:extLst>
                    <a:ext uri="{9D8B030D-6E8A-4147-A177-3AD203B41FA5}">
                      <a16:colId xmlns:a16="http://schemas.microsoft.com/office/drawing/2014/main" val="4145448923"/>
                    </a:ext>
                  </a:extLst>
                </a:gridCol>
              </a:tblGrid>
              <a:tr h="660400">
                <a:tc>
                  <a:txBody>
                    <a:bodyPr/>
                    <a:lstStyle/>
                    <a:p>
                      <a:r>
                        <a:rPr lang="tr-TR" sz="1900" dirty="0"/>
                        <a:t>Madde </a:t>
                      </a:r>
                      <a:r>
                        <a:rPr lang="tr-TR" sz="1900" dirty="0" smtClean="0"/>
                        <a:t>No:4</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A</a:t>
                      </a:r>
                      <a:endParaRPr kumimoji="0" lang="tr-TR" sz="1900" b="1" i="0" u="none" strike="noStrike" kern="1200" cap="none" spc="0" normalizeH="0" baseline="0" noProof="0" dirty="0" smtClean="0">
                        <a:ln>
                          <a:noFill/>
                        </a:ln>
                        <a:solidFill>
                          <a:prstClr val="white"/>
                        </a:solidFill>
                        <a:effectLst/>
                        <a:uLnTx/>
                        <a:uFillTx/>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B</a:t>
                      </a:r>
                      <a:endParaRPr lang="tr-TR" sz="1900" dirty="0"/>
                    </a:p>
                  </a:txBody>
                  <a:tcPr/>
                </a:tc>
                <a:tc>
                  <a:txBody>
                    <a:bodyPr/>
                    <a:lstStyle/>
                    <a:p>
                      <a:pPr algn="ctr"/>
                      <a:r>
                        <a:rPr lang="tr-TR" sz="1900" dirty="0"/>
                        <a:t>    </a:t>
                      </a:r>
                      <a:r>
                        <a:rPr lang="tr-TR" sz="1900" dirty="0" smtClean="0"/>
                        <a:t>C</a:t>
                      </a:r>
                      <a:endParaRPr lang="tr-TR" sz="1900" dirty="0"/>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tr-TR" sz="1900" dirty="0"/>
                        <a:t>     </a:t>
                      </a:r>
                      <a:r>
                        <a:rPr lang="tr-TR" sz="1900" dirty="0" smtClean="0"/>
                        <a:t>D</a:t>
                      </a:r>
                      <a:r>
                        <a:rPr kumimoji="0" lang="tr-TR" sz="1900" b="1" i="0" u="none" strike="noStrike" kern="1200" cap="none" spc="0" normalizeH="0" baseline="0" noProof="0" dirty="0" smtClean="0">
                          <a:ln>
                            <a:noFill/>
                          </a:ln>
                          <a:solidFill>
                            <a:prstClr val="white"/>
                          </a:solidFill>
                          <a:effectLst/>
                          <a:uLnTx/>
                          <a:uFillTx/>
                          <a:latin typeface="+mn-lt"/>
                          <a:ea typeface="+mn-ea"/>
                          <a:cs typeface="+mn-cs"/>
                        </a:rPr>
                        <a:t>*</a:t>
                      </a:r>
                    </a:p>
                    <a:p>
                      <a:pPr algn="ctr"/>
                      <a:r>
                        <a:rPr lang="tr-TR" sz="1900" dirty="0" smtClean="0"/>
                        <a:t>  </a:t>
                      </a:r>
                      <a:endParaRPr lang="tr-TR" sz="1900" dirty="0"/>
                    </a:p>
                  </a:txBody>
                  <a:tcPr/>
                </a:tc>
                <a:tc>
                  <a:txBody>
                    <a:bodyPr/>
                    <a:lstStyle/>
                    <a:p>
                      <a:pPr algn="ctr"/>
                      <a:r>
                        <a:rPr lang="tr-TR" sz="1900" dirty="0"/>
                        <a:t>     E</a:t>
                      </a:r>
                    </a:p>
                  </a:txBody>
                  <a:tcPr/>
                </a:tc>
                <a:tc>
                  <a:txBody>
                    <a:bodyPr/>
                    <a:lstStyle/>
                    <a:p>
                      <a:pPr algn="ctr"/>
                      <a:r>
                        <a:rPr lang="tr-TR" sz="1900" dirty="0"/>
                        <a:t>  Boş</a:t>
                      </a:r>
                    </a:p>
                  </a:txBody>
                  <a:tcPr/>
                </a:tc>
                <a:tc>
                  <a:txBody>
                    <a:bodyPr/>
                    <a:lstStyle/>
                    <a:p>
                      <a:pPr algn="ctr"/>
                      <a:r>
                        <a:rPr lang="tr-TR" sz="1900" dirty="0"/>
                        <a:t>    n</a:t>
                      </a:r>
                    </a:p>
                  </a:txBody>
                  <a:tcPr/>
                </a:tc>
                <a:tc>
                  <a:txBody>
                    <a:bodyPr/>
                    <a:lstStyle/>
                    <a:p>
                      <a:r>
                        <a:rPr lang="tr-TR" sz="1900" dirty="0"/>
                        <a:t>      P    </a:t>
                      </a:r>
                    </a:p>
                  </a:txBody>
                  <a:tcPr/>
                </a:tc>
                <a:tc>
                  <a:txBody>
                    <a:bodyPr/>
                    <a:lstStyle/>
                    <a:p>
                      <a:r>
                        <a:rPr lang="tr-TR" sz="1900" dirty="0"/>
                        <a:t>     r</a:t>
                      </a:r>
                    </a:p>
                  </a:txBody>
                  <a:tcPr/>
                </a:tc>
                <a:extLst>
                  <a:ext uri="{0D108BD9-81ED-4DB2-BD59-A6C34878D82A}">
                    <a16:rowId xmlns:a16="http://schemas.microsoft.com/office/drawing/2014/main" val="1015943612"/>
                  </a:ext>
                </a:extLst>
              </a:tr>
              <a:tr h="396240">
                <a:tc>
                  <a:txBody>
                    <a:bodyPr/>
                    <a:lstStyle/>
                    <a:p>
                      <a:r>
                        <a:rPr lang="tr-TR" sz="2000" dirty="0"/>
                        <a:t>Üst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rowSpan="3">
                  <a:txBody>
                    <a:bodyPr/>
                    <a:lstStyle/>
                    <a:p>
                      <a:pPr algn="ctr"/>
                      <a:endParaRPr lang="tr-TR" sz="2000" dirty="0"/>
                    </a:p>
                    <a:p>
                      <a:pPr algn="ctr"/>
                      <a:r>
                        <a:rPr lang="tr-TR" sz="2000" dirty="0" smtClean="0"/>
                        <a:t>1.00</a:t>
                      </a:r>
                      <a:endParaRPr lang="tr-TR" sz="2000" dirty="0"/>
                    </a:p>
                  </a:txBody>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tr-TR" sz="2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tr-TR" sz="2000" b="0" i="0" u="none" strike="noStrike" kern="1200" cap="none" spc="0" normalizeH="0" baseline="0" noProof="0" dirty="0" smtClean="0">
                          <a:ln>
                            <a:noFill/>
                          </a:ln>
                          <a:solidFill>
                            <a:prstClr val="black"/>
                          </a:solidFill>
                          <a:effectLst/>
                          <a:uLnTx/>
                          <a:uFillTx/>
                          <a:latin typeface="+mn-lt"/>
                          <a:ea typeface="+mn-ea"/>
                          <a:cs typeface="+mn-cs"/>
                        </a:rPr>
                        <a:t>0.00</a:t>
                      </a:r>
                      <a:endParaRPr kumimoji="0" lang="tr-TR" sz="2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600785952"/>
                  </a:ext>
                </a:extLst>
              </a:tr>
              <a:tr h="396240">
                <a:tc>
                  <a:txBody>
                    <a:bodyPr/>
                    <a:lstStyle/>
                    <a:p>
                      <a:r>
                        <a:rPr lang="tr-TR" sz="2000" dirty="0"/>
                        <a:t>Orta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166512191"/>
                  </a:ext>
                </a:extLst>
              </a:tr>
              <a:tr h="396240">
                <a:tc>
                  <a:txBody>
                    <a:bodyPr/>
                    <a:lstStyle/>
                    <a:p>
                      <a:r>
                        <a:rPr lang="tr-TR" sz="2000" dirty="0"/>
                        <a:t>Alt Grup</a:t>
                      </a:r>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smtClean="0"/>
                        <a:t>80</a:t>
                      </a:r>
                      <a:endParaRPr lang="tr-TR" sz="2000" dirty="0"/>
                    </a:p>
                  </a:txBody>
                  <a:tcPr/>
                </a:tc>
                <a:tc>
                  <a:txBody>
                    <a:bodyPr/>
                    <a:lstStyle/>
                    <a:p>
                      <a:pPr algn="ctr"/>
                      <a:r>
                        <a:rPr lang="tr-TR" sz="2000" dirty="0" smtClean="0"/>
                        <a:t>0</a:t>
                      </a:r>
                      <a:endParaRPr lang="tr-TR" sz="2000" dirty="0"/>
                    </a:p>
                  </a:txBody>
                  <a:tcPr/>
                </a:tc>
                <a:tc>
                  <a:txBody>
                    <a:bodyPr/>
                    <a:lstStyle/>
                    <a:p>
                      <a:pPr algn="ctr"/>
                      <a:r>
                        <a:rPr lang="tr-TR" sz="2000" dirty="0"/>
                        <a:t>-</a:t>
                      </a:r>
                    </a:p>
                  </a:txBody>
                  <a:tcPr/>
                </a:tc>
                <a:tc>
                  <a:txBody>
                    <a:bodyPr/>
                    <a:lstStyle/>
                    <a:p>
                      <a:pPr algn="ctr"/>
                      <a:r>
                        <a:rPr lang="tr-TR" sz="2000" dirty="0"/>
                        <a:t>80</a:t>
                      </a:r>
                    </a:p>
                  </a:txBody>
                  <a:tcPr/>
                </a:tc>
                <a:tc vMerge="1">
                  <a:txBody>
                    <a:bodyPr/>
                    <a:lstStyle/>
                    <a:p>
                      <a:endParaRPr lang="tr-TR"/>
                    </a:p>
                  </a:txBody>
                  <a:tcPr/>
                </a:tc>
                <a:tc vMerge="1">
                  <a:txBody>
                    <a:bodyPr/>
                    <a:lstStyle/>
                    <a:p>
                      <a:endParaRPr lang="tr-TR" dirty="0"/>
                    </a:p>
                  </a:txBody>
                  <a:tcPr/>
                </a:tc>
                <a:extLst>
                  <a:ext uri="{0D108BD9-81ED-4DB2-BD59-A6C34878D82A}">
                    <a16:rowId xmlns:a16="http://schemas.microsoft.com/office/drawing/2014/main" val="2169624887"/>
                  </a:ext>
                </a:extLst>
              </a:tr>
            </a:tbl>
          </a:graphicData>
        </a:graphic>
      </p:graphicFrame>
      <p:sp>
        <p:nvSpPr>
          <p:cNvPr id="5" name="Metin kutusu 4"/>
          <p:cNvSpPr txBox="1"/>
          <p:nvPr/>
        </p:nvSpPr>
        <p:spPr>
          <a:xfrm>
            <a:off x="2357917" y="3604821"/>
            <a:ext cx="9543137" cy="2677654"/>
          </a:xfrm>
          <a:prstGeom prst="rect">
            <a:avLst/>
          </a:prstGeom>
          <a:noFill/>
        </p:spPr>
        <p:txBody>
          <a:bodyPr wrap="square" lIns="91438" tIns="45719" rIns="91438" bIns="45719" rtlCol="0">
            <a:spAutoFit/>
          </a:bodyPr>
          <a:lstStyle/>
          <a:p>
            <a:r>
              <a:rPr lang="tr-TR" sz="2400" dirty="0"/>
              <a:t>Testteki </a:t>
            </a:r>
            <a:r>
              <a:rPr lang="tr-TR" sz="2400" dirty="0" smtClean="0"/>
              <a:t>4. </a:t>
            </a:r>
            <a:r>
              <a:rPr lang="tr-TR" sz="2400" dirty="0"/>
              <a:t>sorunun </a:t>
            </a:r>
            <a:r>
              <a:rPr lang="tr-TR" sz="2400" dirty="0" smtClean="0"/>
              <a:t>madde </a:t>
            </a:r>
            <a:r>
              <a:rPr lang="tr-TR" sz="2400" dirty="0"/>
              <a:t>güçlüğünün (p) </a:t>
            </a:r>
            <a:r>
              <a:rPr lang="tr-TR" sz="2400" dirty="0">
                <a:latin typeface="Arial" panose="020B0604020202020204" pitchFamily="34" charset="0"/>
                <a:cs typeface="Arial" panose="020B0604020202020204" pitchFamily="34" charset="0"/>
              </a:rPr>
              <a:t>yorumunu yapınız?</a:t>
            </a:r>
          </a:p>
          <a:p>
            <a:endParaRPr lang="tr-TR" sz="2400" dirty="0"/>
          </a:p>
          <a:p>
            <a:r>
              <a:rPr lang="tr-TR" sz="2400" dirty="0" smtClean="0">
                <a:solidFill>
                  <a:prstClr val="black"/>
                </a:solidFill>
              </a:rPr>
              <a:t>Testteki 4. </a:t>
            </a:r>
            <a:r>
              <a:rPr lang="tr-TR" sz="2400" dirty="0">
                <a:solidFill>
                  <a:prstClr val="black"/>
                </a:solidFill>
              </a:rPr>
              <a:t>sorunun </a:t>
            </a:r>
            <a:r>
              <a:rPr lang="tr-TR" sz="2400" dirty="0" smtClean="0">
                <a:solidFill>
                  <a:prstClr val="black"/>
                </a:solidFill>
              </a:rPr>
              <a:t>madde </a:t>
            </a:r>
            <a:r>
              <a:rPr lang="tr-TR" sz="2400" dirty="0">
                <a:solidFill>
                  <a:prstClr val="black"/>
                </a:solidFill>
              </a:rPr>
              <a:t>ayırdediciliğinin (r) </a:t>
            </a:r>
            <a:r>
              <a:rPr lang="tr-TR" sz="2400" dirty="0">
                <a:latin typeface="Arial" panose="020B0604020202020204" pitchFamily="34" charset="0"/>
                <a:cs typeface="Arial" panose="020B0604020202020204" pitchFamily="34" charset="0"/>
              </a:rPr>
              <a:t>yorumunu yapınız?</a:t>
            </a:r>
          </a:p>
          <a:p>
            <a:pPr lvl="0"/>
            <a:endParaRPr lang="tr-TR" sz="2400" dirty="0">
              <a:solidFill>
                <a:prstClr val="black"/>
              </a:solidFill>
            </a:endParaRPr>
          </a:p>
          <a:p>
            <a:r>
              <a:rPr lang="tr-TR" sz="2400" dirty="0" smtClean="0">
                <a:solidFill>
                  <a:prstClr val="black"/>
                </a:solidFill>
              </a:rPr>
              <a:t>Testteki 4. </a:t>
            </a:r>
            <a:r>
              <a:rPr lang="tr-TR" sz="2400" dirty="0">
                <a:solidFill>
                  <a:prstClr val="black"/>
                </a:solidFill>
              </a:rPr>
              <a:t>sorunun çeldiricilerinin </a:t>
            </a:r>
            <a:r>
              <a:rPr lang="tr-TR" sz="2400" dirty="0">
                <a:latin typeface="Arial" panose="020B0604020202020204" pitchFamily="34" charset="0"/>
                <a:cs typeface="Arial" panose="020B0604020202020204" pitchFamily="34" charset="0"/>
              </a:rPr>
              <a:t>yorumunu yapınız?</a:t>
            </a:r>
          </a:p>
          <a:p>
            <a:pPr lvl="0"/>
            <a:endParaRPr lang="tr-TR" sz="2400" dirty="0">
              <a:solidFill>
                <a:prstClr val="black"/>
              </a:solidFill>
            </a:endParaRPr>
          </a:p>
          <a:p>
            <a:endParaRPr lang="tr-TR" sz="2400" dirty="0"/>
          </a:p>
        </p:txBody>
      </p:sp>
      <p:sp>
        <p:nvSpPr>
          <p:cNvPr id="4" name="Dikdörtgen 3"/>
          <p:cNvSpPr/>
          <p:nvPr/>
        </p:nvSpPr>
        <p:spPr>
          <a:xfrm>
            <a:off x="1841747" y="528963"/>
            <a:ext cx="9224000" cy="461665"/>
          </a:xfrm>
          <a:prstGeom prst="rect">
            <a:avLst/>
          </a:prstGeom>
        </p:spPr>
        <p:txBody>
          <a:bodyPr wrap="none">
            <a:spAutoFit/>
          </a:bodyPr>
          <a:lstStyle/>
          <a:p>
            <a:r>
              <a:rPr lang="tr-TR" sz="2400" b="1" i="1" dirty="0">
                <a:solidFill>
                  <a:prstClr val="black"/>
                </a:solidFill>
                <a:latin typeface="Arial" panose="020B0604020202020204" pitchFamily="34" charset="0"/>
                <a:cs typeface="Arial" panose="020B0604020202020204" pitchFamily="34" charset="0"/>
              </a:rPr>
              <a:t>Örnek 4</a:t>
            </a:r>
            <a:r>
              <a:rPr lang="tr-TR" sz="2400" b="1" i="1" dirty="0" smtClean="0">
                <a:solidFill>
                  <a:prstClr val="black"/>
                </a:solidFill>
                <a:latin typeface="Arial" panose="020B0604020202020204" pitchFamily="34" charset="0"/>
                <a:cs typeface="Arial" panose="020B0604020202020204" pitchFamily="34" charset="0"/>
              </a:rPr>
              <a:t>: Madde güçlüğü, ayırt ediciliği ve seçeneklerin analizi</a:t>
            </a:r>
            <a:endParaRPr lang="tr-TR" sz="2400" b="1" i="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325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9"/>
          <p:cNvSpPr>
            <a:spLocks noChangeArrowheads="1"/>
          </p:cNvSpPr>
          <p:nvPr/>
        </p:nvSpPr>
        <p:spPr bwMode="auto">
          <a:xfrm>
            <a:off x="609600" y="348496"/>
            <a:ext cx="115824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defTabSz="914400" eaLnBrk="0" hangingPunct="0"/>
            <a:r>
              <a:rPr lang="tr-TR" sz="2200" b="1" dirty="0" smtClean="0">
                <a:solidFill>
                  <a:srgbClr val="FF0000"/>
                </a:solidFill>
                <a:latin typeface="Arial" pitchFamily="34" charset="0"/>
                <a:cs typeface="Arial" pitchFamily="34" charset="0"/>
              </a:rPr>
              <a:t>Soru: </a:t>
            </a:r>
          </a:p>
          <a:p>
            <a:pPr defTabSz="914400" eaLnBrk="0" hangingPunct="0"/>
            <a:r>
              <a:rPr lang="tr-TR" sz="2200" dirty="0" smtClean="0">
                <a:solidFill>
                  <a:prstClr val="black"/>
                </a:solidFill>
                <a:latin typeface="Arial" pitchFamily="34" charset="0"/>
                <a:cs typeface="Arial" pitchFamily="34" charset="0"/>
              </a:rPr>
              <a:t>Aşağıdaki </a:t>
            </a:r>
            <a:r>
              <a:rPr lang="tr-TR" sz="2200" dirty="0">
                <a:solidFill>
                  <a:prstClr val="black"/>
                </a:solidFill>
                <a:latin typeface="Arial" pitchFamily="34" charset="0"/>
                <a:cs typeface="Arial" pitchFamily="34" charset="0"/>
              </a:rPr>
              <a:t>tabloda </a:t>
            </a:r>
            <a:r>
              <a:rPr lang="tr-TR" sz="2200" dirty="0" smtClean="0">
                <a:solidFill>
                  <a:prstClr val="black"/>
                </a:solidFill>
                <a:latin typeface="Arial" pitchFamily="34" charset="0"/>
                <a:cs typeface="Arial" pitchFamily="34" charset="0"/>
              </a:rPr>
              <a:t>numaralanmış 5 </a:t>
            </a:r>
            <a:r>
              <a:rPr lang="tr-TR" sz="2200" dirty="0">
                <a:solidFill>
                  <a:prstClr val="black"/>
                </a:solidFill>
                <a:latin typeface="Arial" pitchFamily="34" charset="0"/>
                <a:cs typeface="Arial" pitchFamily="34" charset="0"/>
              </a:rPr>
              <a:t>sorunun doğru cevaplanma yüzdeleri </a:t>
            </a:r>
            <a:r>
              <a:rPr lang="tr-TR" sz="2200" dirty="0" smtClean="0">
                <a:solidFill>
                  <a:prstClr val="black"/>
                </a:solidFill>
                <a:latin typeface="Arial" pitchFamily="34" charset="0"/>
                <a:cs typeface="Arial" pitchFamily="34" charset="0"/>
              </a:rPr>
              <a:t>olan güçlük indeksi (</a:t>
            </a:r>
            <a:r>
              <a:rPr lang="tr-TR" sz="2200" dirty="0" err="1" smtClean="0">
                <a:solidFill>
                  <a:prstClr val="black"/>
                </a:solidFill>
                <a:latin typeface="Arial" pitchFamily="34" charset="0"/>
                <a:cs typeface="Arial" pitchFamily="34" charset="0"/>
              </a:rPr>
              <a:t>Pj</a:t>
            </a:r>
            <a:r>
              <a:rPr lang="tr-TR" sz="2200" dirty="0">
                <a:solidFill>
                  <a:prstClr val="black"/>
                </a:solidFill>
                <a:latin typeface="Arial" pitchFamily="34" charset="0"/>
                <a:cs typeface="Arial" pitchFamily="34" charset="0"/>
              </a:rPr>
              <a:t>) ile ayırt edicilik değerleri (</a:t>
            </a:r>
            <a:r>
              <a:rPr lang="tr-TR" sz="2200" dirty="0" err="1">
                <a:solidFill>
                  <a:prstClr val="black"/>
                </a:solidFill>
                <a:latin typeface="Arial" pitchFamily="34" charset="0"/>
                <a:cs typeface="Arial" pitchFamily="34" charset="0"/>
              </a:rPr>
              <a:t>rjx</a:t>
            </a:r>
            <a:r>
              <a:rPr lang="tr-TR" sz="2200" dirty="0">
                <a:solidFill>
                  <a:prstClr val="black"/>
                </a:solidFill>
                <a:latin typeface="Arial" pitchFamily="34" charset="0"/>
                <a:cs typeface="Arial" pitchFamily="34" charset="0"/>
              </a:rPr>
              <a:t>) verilmiştir.</a:t>
            </a:r>
          </a:p>
        </p:txBody>
      </p:sp>
      <p:graphicFrame>
        <p:nvGraphicFramePr>
          <p:cNvPr id="5" name="Group 171"/>
          <p:cNvGraphicFramePr>
            <a:graphicFrameLocks noGrp="1"/>
          </p:cNvGraphicFramePr>
          <p:nvPr>
            <p:extLst>
              <p:ext uri="{D42A27DB-BD31-4B8C-83A1-F6EECF244321}">
                <p14:modId xmlns:p14="http://schemas.microsoft.com/office/powerpoint/2010/main" val="2329624394"/>
              </p:ext>
            </p:extLst>
          </p:nvPr>
        </p:nvGraphicFramePr>
        <p:xfrm>
          <a:off x="2831637" y="1556792"/>
          <a:ext cx="5675054" cy="2240280"/>
        </p:xfrm>
        <a:graphic>
          <a:graphicData uri="http://schemas.openxmlformats.org/drawingml/2006/table">
            <a:tbl>
              <a:tblPr/>
              <a:tblGrid>
                <a:gridCol w="1828800">
                  <a:extLst>
                    <a:ext uri="{9D8B030D-6E8A-4147-A177-3AD203B41FA5}">
                      <a16:colId xmlns:a16="http://schemas.microsoft.com/office/drawing/2014/main" val="20000"/>
                    </a:ext>
                  </a:extLst>
                </a:gridCol>
                <a:gridCol w="1733551">
                  <a:extLst>
                    <a:ext uri="{9D8B030D-6E8A-4147-A177-3AD203B41FA5}">
                      <a16:colId xmlns:a16="http://schemas.microsoft.com/office/drawing/2014/main" val="20001"/>
                    </a:ext>
                  </a:extLst>
                </a:gridCol>
                <a:gridCol w="2112703">
                  <a:extLst>
                    <a:ext uri="{9D8B030D-6E8A-4147-A177-3AD203B41FA5}">
                      <a16:colId xmlns:a16="http://schemas.microsoft.com/office/drawing/2014/main" val="20002"/>
                    </a:ext>
                  </a:extLst>
                </a:gridCol>
              </a:tblGrid>
              <a:tr h="3429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006600"/>
                          </a:solidFill>
                          <a:effectLst/>
                          <a:latin typeface="Arial" pitchFamily="34" charset="0"/>
                          <a:cs typeface="Arial" pitchFamily="34" charset="0"/>
                        </a:rPr>
                        <a:t>Soru</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006600"/>
                          </a:solidFill>
                          <a:effectLst/>
                          <a:latin typeface="Arial" pitchFamily="34" charset="0"/>
                          <a:cs typeface="Arial" pitchFamily="34" charset="0"/>
                        </a:rPr>
                        <a:t>Pj</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err="1" smtClean="0">
                          <a:ln>
                            <a:noFill/>
                          </a:ln>
                          <a:solidFill>
                            <a:srgbClr val="006600"/>
                          </a:solidFill>
                          <a:effectLst/>
                          <a:latin typeface="Arial" pitchFamily="34" charset="0"/>
                          <a:cs typeface="Arial" pitchFamily="34" charset="0"/>
                        </a:rPr>
                        <a:t>rjx</a:t>
                      </a:r>
                      <a:endParaRPr kumimoji="0" lang="tr-TR" sz="2000" b="0" i="0" u="none" strike="noStrike" cap="none" normalizeH="0" baseline="0" dirty="0" smtClean="0">
                        <a:ln>
                          <a:noFill/>
                        </a:ln>
                        <a:solidFill>
                          <a:srgbClr val="0066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dirty="0" smtClean="0">
                          <a:ln>
                            <a:noFill/>
                          </a:ln>
                          <a:solidFill>
                            <a:srgbClr val="800000"/>
                          </a:solidFill>
                          <a:effectLst/>
                          <a:latin typeface="Arial" pitchFamily="34" charset="0"/>
                          <a:cs typeface="Arial" pitchFamily="34" charset="0"/>
                        </a:rPr>
                        <a:t>1</a:t>
                      </a:r>
                      <a:endParaRPr kumimoji="0" lang="tr-TR" sz="2000" b="0" i="0" u="none" strike="noStrike" cap="none" normalizeH="0" baseline="0" dirty="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0,35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0,60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2</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Arial" pitchFamily="34" charset="0"/>
                          <a:cs typeface="Arial" pitchFamily="34" charset="0"/>
                        </a:rPr>
                        <a:t>0,40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–0,35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3</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0,80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0,10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4</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smtClean="0">
                          <a:ln>
                            <a:noFill/>
                          </a:ln>
                          <a:solidFill>
                            <a:srgbClr val="000000"/>
                          </a:solidFill>
                          <a:effectLst/>
                          <a:latin typeface="Arial" pitchFamily="34" charset="0"/>
                          <a:cs typeface="Arial" pitchFamily="34" charset="0"/>
                        </a:rPr>
                        <a:t>0,25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0,15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14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1" i="0" u="none" strike="noStrike" cap="none" normalizeH="0" baseline="0" smtClean="0">
                          <a:ln>
                            <a:noFill/>
                          </a:ln>
                          <a:solidFill>
                            <a:srgbClr val="800000"/>
                          </a:solidFill>
                          <a:effectLst/>
                          <a:latin typeface="Arial" pitchFamily="34" charset="0"/>
                          <a:cs typeface="Arial" pitchFamily="34" charset="0"/>
                        </a:rPr>
                        <a:t>5</a:t>
                      </a:r>
                      <a:endParaRPr kumimoji="0" lang="tr-TR" sz="2000" b="0" i="0" u="none" strike="noStrike" cap="none" normalizeH="0" baseline="0" smtClean="0">
                        <a:ln>
                          <a:noFill/>
                        </a:ln>
                        <a:solidFill>
                          <a:srgbClr val="800000"/>
                        </a:solidFill>
                        <a:effectLst/>
                        <a:latin typeface="Arial" pitchFamily="34" charset="0"/>
                        <a:cs typeface="Arial" pitchFamily="34" charset="0"/>
                      </a:endParaRP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0,85</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rgbClr val="000000"/>
                          </a:solidFill>
                          <a:effectLst/>
                          <a:latin typeface="Arial" pitchFamily="34" charset="0"/>
                          <a:cs typeface="Arial" pitchFamily="34" charset="0"/>
                        </a:rPr>
                        <a:t>0,50</a:t>
                      </a:r>
                    </a:p>
                  </a:txBody>
                  <a:tcPr marL="121920" marR="12192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Dikdörtgen 5"/>
          <p:cNvSpPr/>
          <p:nvPr/>
        </p:nvSpPr>
        <p:spPr>
          <a:xfrm>
            <a:off x="815413" y="3861075"/>
            <a:ext cx="10945216" cy="2800767"/>
          </a:xfrm>
          <a:prstGeom prst="rect">
            <a:avLst/>
          </a:prstGeom>
        </p:spPr>
        <p:txBody>
          <a:bodyPr wrap="square">
            <a:spAutoFit/>
          </a:bodyPr>
          <a:lstStyle/>
          <a:p>
            <a:pPr marL="285750" indent="-285750" defTabSz="914400" eaLnBrk="0" hangingPunct="0">
              <a:buFont typeface="Arial" pitchFamily="34" charset="0"/>
              <a:buChar char="•"/>
              <a:tabLst>
                <a:tab pos="231775" algn="l"/>
              </a:tabLst>
              <a:defRPr/>
            </a:pPr>
            <a:r>
              <a:rPr lang="tr-TR" sz="2200" dirty="0">
                <a:solidFill>
                  <a:prstClr val="black"/>
                </a:solidFill>
                <a:latin typeface="Arial" pitchFamily="34" charset="0"/>
                <a:cs typeface="Arial" pitchFamily="34" charset="0"/>
              </a:rPr>
              <a:t>Eğer düzeltilemiyorsa yukarıdaki sorulardan hangisi, testten </a:t>
            </a:r>
            <a:r>
              <a:rPr lang="tr-TR" sz="2200" u="sng" dirty="0">
                <a:solidFill>
                  <a:prstClr val="black"/>
                </a:solidFill>
                <a:latin typeface="Arial" pitchFamily="34" charset="0"/>
                <a:cs typeface="Arial" pitchFamily="34" charset="0"/>
              </a:rPr>
              <a:t>mutlaka</a:t>
            </a:r>
            <a:r>
              <a:rPr lang="tr-TR" sz="2200" dirty="0">
                <a:solidFill>
                  <a:prstClr val="black"/>
                </a:solidFill>
                <a:latin typeface="Arial" pitchFamily="34" charset="0"/>
                <a:cs typeface="Arial" pitchFamily="34" charset="0"/>
              </a:rPr>
              <a:t> çıkarılmalıdır</a:t>
            </a:r>
            <a:r>
              <a:rPr lang="tr-TR" sz="2200" dirty="0" smtClean="0">
                <a:solidFill>
                  <a:prstClr val="black"/>
                </a:solidFill>
                <a:latin typeface="Arial" pitchFamily="34" charset="0"/>
                <a:cs typeface="Arial" pitchFamily="34" charset="0"/>
              </a:rPr>
              <a:t>?</a:t>
            </a:r>
          </a:p>
          <a:p>
            <a:pPr marL="285750" indent="-285750" defTabSz="914400" eaLnBrk="0" hangingPunct="0">
              <a:buFont typeface="Arial" pitchFamily="34" charset="0"/>
              <a:buChar char="•"/>
              <a:tabLst>
                <a:tab pos="231775" algn="l"/>
              </a:tabLst>
              <a:defRPr/>
            </a:pPr>
            <a:endParaRPr lang="tr-TR" sz="2200" dirty="0" smtClean="0">
              <a:solidFill>
                <a:prstClr val="black"/>
              </a:solidFill>
              <a:latin typeface="Arial" pitchFamily="34" charset="0"/>
              <a:cs typeface="Arial" pitchFamily="34" charset="0"/>
            </a:endParaRPr>
          </a:p>
          <a:p>
            <a:pPr marL="285750" indent="-285750" defTabSz="914400" eaLnBrk="0" hangingPunct="0">
              <a:buFont typeface="Arial" pitchFamily="34" charset="0"/>
              <a:buChar char="•"/>
              <a:tabLst>
                <a:tab pos="231775" algn="l"/>
              </a:tabLst>
              <a:defRPr/>
            </a:pPr>
            <a:r>
              <a:rPr lang="tr-TR" sz="2200" dirty="0" smtClean="0">
                <a:solidFill>
                  <a:prstClr val="black"/>
                </a:solidFill>
                <a:latin typeface="Arial" pitchFamily="34" charset="0"/>
                <a:cs typeface="Arial" pitchFamily="34" charset="0"/>
              </a:rPr>
              <a:t>Başvuran </a:t>
            </a:r>
            <a:r>
              <a:rPr lang="tr-TR" sz="2200" dirty="0">
                <a:solidFill>
                  <a:prstClr val="black"/>
                </a:solidFill>
                <a:latin typeface="Arial" pitchFamily="34" charset="0"/>
                <a:cs typeface="Arial" pitchFamily="34" charset="0"/>
              </a:rPr>
              <a:t>kişinin çok, seçilecek kişinin az olduğu bir sınavda kullanılacak soruların çoğu, güçlük ve ayırt edicilik bakımından yukarıdaki sorulardan hangisine benzer olmalıdır? </a:t>
            </a:r>
          </a:p>
          <a:p>
            <a:pPr defTabSz="914400" eaLnBrk="0" hangingPunct="0">
              <a:tabLst>
                <a:tab pos="231775" algn="l"/>
              </a:tabLst>
              <a:defRPr/>
            </a:pPr>
            <a:endParaRPr lang="tr-TR" sz="2200" dirty="0" smtClean="0">
              <a:solidFill>
                <a:prstClr val="black"/>
              </a:solidFill>
              <a:latin typeface="Arial" pitchFamily="34" charset="0"/>
              <a:cs typeface="Arial" pitchFamily="34" charset="0"/>
            </a:endParaRPr>
          </a:p>
          <a:p>
            <a:pPr marL="285750" indent="-285750" defTabSz="914400" eaLnBrk="0" hangingPunct="0">
              <a:buFont typeface="Arial" pitchFamily="34" charset="0"/>
              <a:buChar char="•"/>
              <a:tabLst>
                <a:tab pos="231775" algn="l"/>
              </a:tabLst>
              <a:defRPr/>
            </a:pPr>
            <a:r>
              <a:rPr lang="tr-TR" sz="2200" dirty="0" smtClean="0">
                <a:solidFill>
                  <a:prstClr val="black"/>
                </a:solidFill>
                <a:latin typeface="Arial" pitchFamily="34" charset="0"/>
                <a:cs typeface="Arial" pitchFamily="34" charset="0"/>
              </a:rPr>
              <a:t>Hangisi </a:t>
            </a:r>
            <a:r>
              <a:rPr lang="tr-TR" sz="2200" dirty="0">
                <a:solidFill>
                  <a:prstClr val="black"/>
                </a:solidFill>
                <a:latin typeface="Arial" pitchFamily="34" charset="0"/>
                <a:cs typeface="Arial" pitchFamily="34" charset="0"/>
              </a:rPr>
              <a:t>kolay ve ayırt edici bir sorudur? </a:t>
            </a:r>
          </a:p>
          <a:p>
            <a:pPr marL="285750" indent="-285750" defTabSz="914400" eaLnBrk="0" hangingPunct="0">
              <a:buFont typeface="Arial" pitchFamily="34" charset="0"/>
              <a:buChar char="•"/>
              <a:tabLst>
                <a:tab pos="231775" algn="l"/>
              </a:tabLst>
              <a:defRPr/>
            </a:pPr>
            <a:endParaRPr lang="tr-TR"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497622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04800" y="171449"/>
            <a:ext cx="11646568" cy="6551195"/>
          </a:xfrm>
          <a:prstGeom prst="rect">
            <a:avLst/>
          </a:prstGeom>
        </p:spPr>
      </p:pic>
    </p:spTree>
    <p:extLst>
      <p:ext uri="{BB962C8B-B14F-4D97-AF65-F5344CB8AC3E}">
        <p14:creationId xmlns:p14="http://schemas.microsoft.com/office/powerpoint/2010/main" val="29533218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2EECBF-B41E-4D64-8284-970D124430DE}"/>
              </a:ext>
            </a:extLst>
          </p:cNvPr>
          <p:cNvSpPr>
            <a:spLocks noGrp="1"/>
          </p:cNvSpPr>
          <p:nvPr>
            <p:ph type="title"/>
          </p:nvPr>
        </p:nvSpPr>
        <p:spPr>
          <a:xfrm>
            <a:off x="1964348" y="319312"/>
            <a:ext cx="9254767" cy="1280891"/>
          </a:xfrm>
        </p:spPr>
        <p:txBody>
          <a:bodyPr>
            <a:noAutofit/>
          </a:bodyPr>
          <a:lstStyle/>
          <a:p>
            <a:r>
              <a:rPr lang="tr-TR" sz="3200" b="1" i="1" dirty="0">
                <a:latin typeface="Arial" pitchFamily="34" charset="0"/>
                <a:cs typeface="Arial" pitchFamily="34" charset="0"/>
              </a:rPr>
              <a:t>Bazı Madde ve Test İstatistikleri</a:t>
            </a:r>
          </a:p>
        </p:txBody>
      </p:sp>
      <p:sp>
        <p:nvSpPr>
          <p:cNvPr id="4" name="Metin kutusu 3">
            <a:extLst>
              <a:ext uri="{FF2B5EF4-FFF2-40B4-BE49-F238E27FC236}">
                <a16:creationId xmlns:a16="http://schemas.microsoft.com/office/drawing/2014/main" id="{CE745644-D2FD-47BC-8081-6E5EF4F8A4DC}"/>
              </a:ext>
            </a:extLst>
          </p:cNvPr>
          <p:cNvSpPr txBox="1"/>
          <p:nvPr/>
        </p:nvSpPr>
        <p:spPr>
          <a:xfrm>
            <a:off x="1553029" y="1024881"/>
            <a:ext cx="10377715" cy="1938992"/>
          </a:xfrm>
          <a:prstGeom prst="rect">
            <a:avLst/>
          </a:prstGeom>
          <a:noFill/>
        </p:spPr>
        <p:txBody>
          <a:bodyPr wrap="square" lIns="91438" tIns="45719" rIns="91438" bIns="45719" rtlCol="0" anchor="t">
            <a:spAutoFit/>
          </a:bodyPr>
          <a:lstStyle/>
          <a:p>
            <a:r>
              <a:rPr lang="tr-TR" sz="2400" dirty="0">
                <a:latin typeface="Calibri" panose="020F0502020204030204" pitchFamily="34" charset="0"/>
                <a:cs typeface="Calibri" panose="020F0502020204030204" pitchFamily="34" charset="0"/>
              </a:rPr>
              <a:t>Tek bir maddeye ait istatistiğe (madde güçlüğü, madde varyansı, madde güvenirliği gibi) madde istatistiği denir. </a:t>
            </a:r>
          </a:p>
          <a:p>
            <a:r>
              <a:rPr lang="tr-TR" sz="2400" dirty="0">
                <a:latin typeface="Calibri" panose="020F0502020204030204" pitchFamily="34" charset="0"/>
                <a:cs typeface="Calibri" panose="020F0502020204030204" pitchFamily="34" charset="0"/>
              </a:rPr>
              <a:t>Aynı şekilde testin tümüne ait istatistiğe (testin ortalaması, testin varyansı gibi) test istatistiği denir. </a:t>
            </a:r>
          </a:p>
          <a:p>
            <a:r>
              <a:rPr lang="tr-TR" sz="2400" b="1" dirty="0">
                <a:latin typeface="Calibri" panose="020F0502020204030204" pitchFamily="34" charset="0"/>
                <a:cs typeface="Calibri" panose="020F0502020204030204" pitchFamily="34" charset="0"/>
              </a:rPr>
              <a:t>Aşağıda bazı madde ve test istatistikleri verilmiştir.</a:t>
            </a:r>
          </a:p>
        </p:txBody>
      </p:sp>
      <p:sp>
        <p:nvSpPr>
          <p:cNvPr id="5" name="Metin kutusu 4">
            <a:extLst>
              <a:ext uri="{FF2B5EF4-FFF2-40B4-BE49-F238E27FC236}">
                <a16:creationId xmlns:a16="http://schemas.microsoft.com/office/drawing/2014/main" id="{465F6BBC-CA0C-48C3-872B-9869218E31A1}"/>
              </a:ext>
            </a:extLst>
          </p:cNvPr>
          <p:cNvSpPr txBox="1"/>
          <p:nvPr/>
        </p:nvSpPr>
        <p:spPr>
          <a:xfrm>
            <a:off x="1766448" y="3117763"/>
            <a:ext cx="9743415" cy="3416318"/>
          </a:xfrm>
          <a:prstGeom prst="rect">
            <a:avLst/>
          </a:prstGeom>
          <a:noFill/>
        </p:spPr>
        <p:txBody>
          <a:bodyPr wrap="square" lIns="91438" tIns="45719" rIns="91438" bIns="45719" rtlCol="0" anchor="t">
            <a:spAutoFit/>
          </a:bodyPr>
          <a:lstStyle/>
          <a:p>
            <a:pPr marL="342891" indent="-342891">
              <a:buAutoNum type="arabicParenR"/>
            </a:pPr>
            <a:r>
              <a:rPr lang="tr-TR" sz="2400" dirty="0">
                <a:latin typeface="Calibri" panose="020F0502020204030204" pitchFamily="34" charset="0"/>
                <a:cs typeface="Calibri" panose="020F0502020204030204" pitchFamily="34" charset="0"/>
              </a:rPr>
              <a:t>Madde </a:t>
            </a:r>
            <a:r>
              <a:rPr lang="tr-TR" sz="2400" dirty="0" smtClean="0">
                <a:latin typeface="Calibri" panose="020F0502020204030204" pitchFamily="34" charset="0"/>
                <a:cs typeface="Calibri" panose="020F0502020204030204" pitchFamily="34" charset="0"/>
              </a:rPr>
              <a:t>güçlüğü </a:t>
            </a:r>
            <a:r>
              <a:rPr lang="tr-TR" sz="2400" dirty="0">
                <a:latin typeface="Calibri" panose="020F0502020204030204" pitchFamily="34" charset="0"/>
                <a:cs typeface="Calibri" panose="020F0502020204030204" pitchFamily="34" charset="0"/>
              </a:rPr>
              <a:t>(</a:t>
            </a:r>
            <a:r>
              <a:rPr lang="tr-TR" sz="2400" dirty="0" err="1">
                <a:latin typeface="Calibri" panose="020F0502020204030204" pitchFamily="34" charset="0"/>
                <a:cs typeface="Calibri" panose="020F0502020204030204" pitchFamily="34" charset="0"/>
              </a:rPr>
              <a:t>pj</a:t>
            </a:r>
            <a:r>
              <a:rPr lang="tr-TR" sz="2400" dirty="0">
                <a:latin typeface="Calibri" panose="020F0502020204030204" pitchFamily="34" charset="0"/>
                <a:cs typeface="Calibri" panose="020F0502020204030204" pitchFamily="34" charset="0"/>
              </a:rPr>
              <a:t>)</a:t>
            </a:r>
          </a:p>
          <a:p>
            <a:pPr marL="342891" indent="-342891">
              <a:buAutoNum type="arabicParenR"/>
            </a:pPr>
            <a:r>
              <a:rPr lang="tr-TR" sz="2400" dirty="0">
                <a:latin typeface="Calibri" panose="020F0502020204030204" pitchFamily="34" charset="0"/>
                <a:cs typeface="Calibri" panose="020F0502020204030204" pitchFamily="34" charset="0"/>
              </a:rPr>
              <a:t>Madde varyansı (sj2)</a:t>
            </a:r>
          </a:p>
          <a:p>
            <a:pPr marL="342891" indent="-342891">
              <a:buAutoNum type="arabicParenR"/>
            </a:pPr>
            <a:r>
              <a:rPr lang="tr-TR" sz="2400" dirty="0">
                <a:latin typeface="Calibri" panose="020F0502020204030204" pitchFamily="34" charset="0"/>
                <a:cs typeface="Calibri" panose="020F0502020204030204" pitchFamily="34" charset="0"/>
              </a:rPr>
              <a:t>Madde standart sapması (</a:t>
            </a:r>
            <a:r>
              <a:rPr lang="tr-TR" sz="2400" dirty="0" err="1">
                <a:latin typeface="Calibri" panose="020F0502020204030204" pitchFamily="34" charset="0"/>
                <a:cs typeface="Calibri" panose="020F0502020204030204" pitchFamily="34" charset="0"/>
              </a:rPr>
              <a:t>sj</a:t>
            </a:r>
            <a:r>
              <a:rPr lang="tr-TR" sz="2400" dirty="0">
                <a:latin typeface="Calibri" panose="020F0502020204030204" pitchFamily="34" charset="0"/>
                <a:cs typeface="Calibri" panose="020F0502020204030204" pitchFamily="34" charset="0"/>
              </a:rPr>
              <a:t>)</a:t>
            </a:r>
          </a:p>
          <a:p>
            <a:pPr marL="342891" indent="-342891">
              <a:buAutoNum type="arabicParenR"/>
            </a:pPr>
            <a:r>
              <a:rPr lang="tr-TR" sz="2400" dirty="0">
                <a:latin typeface="Calibri" panose="020F0502020204030204" pitchFamily="34" charset="0"/>
                <a:cs typeface="Calibri" panose="020F0502020204030204" pitchFamily="34" charset="0"/>
              </a:rPr>
              <a:t>Madde ayırdedicilik gücü (</a:t>
            </a:r>
            <a:r>
              <a:rPr lang="tr-TR" sz="2400" dirty="0" err="1">
                <a:latin typeface="Calibri" panose="020F0502020204030204" pitchFamily="34" charset="0"/>
                <a:cs typeface="Calibri" panose="020F0502020204030204" pitchFamily="34" charset="0"/>
              </a:rPr>
              <a:t>rjx</a:t>
            </a:r>
            <a:r>
              <a:rPr lang="tr-TR" sz="2400" dirty="0">
                <a:latin typeface="Calibri" panose="020F0502020204030204" pitchFamily="34" charset="0"/>
                <a:cs typeface="Calibri" panose="020F0502020204030204" pitchFamily="34" charset="0"/>
              </a:rPr>
              <a:t>)</a:t>
            </a:r>
          </a:p>
          <a:p>
            <a:r>
              <a:rPr lang="tr-TR" sz="2400" dirty="0">
                <a:latin typeface="Calibri" panose="020F0502020204030204" pitchFamily="34" charset="0"/>
                <a:cs typeface="Calibri" panose="020F0502020204030204" pitchFamily="34" charset="0"/>
              </a:rPr>
              <a:t>	a) Nokta çift-serili korelasyon katsayısı (</a:t>
            </a:r>
            <a:r>
              <a:rPr lang="tr-TR" sz="2400" dirty="0" err="1">
                <a:latin typeface="Calibri" panose="020F0502020204030204" pitchFamily="34" charset="0"/>
                <a:cs typeface="Calibri" panose="020F0502020204030204" pitchFamily="34" charset="0"/>
              </a:rPr>
              <a:t>rpbj</a:t>
            </a:r>
            <a:r>
              <a:rPr lang="tr-TR" sz="2400" dirty="0">
                <a:latin typeface="Calibri" panose="020F0502020204030204" pitchFamily="34" charset="0"/>
                <a:cs typeface="Calibri" panose="020F0502020204030204" pitchFamily="34" charset="0"/>
              </a:rPr>
              <a:t>)</a:t>
            </a:r>
          </a:p>
          <a:p>
            <a:r>
              <a:rPr lang="tr-TR" sz="2400" dirty="0">
                <a:latin typeface="Calibri" panose="020F0502020204030204" pitchFamily="34" charset="0"/>
                <a:cs typeface="Calibri" panose="020F0502020204030204" pitchFamily="34" charset="0"/>
              </a:rPr>
              <a:t>	b) Çift-serili korelasyon katsayısı, </a:t>
            </a:r>
            <a:r>
              <a:rPr lang="tr-TR" sz="2400" dirty="0" err="1">
                <a:latin typeface="Calibri" panose="020F0502020204030204" pitchFamily="34" charset="0"/>
                <a:cs typeface="Calibri" panose="020F0502020204030204" pitchFamily="34" charset="0"/>
              </a:rPr>
              <a:t>rbj</a:t>
            </a:r>
            <a:endParaRPr lang="tr-TR" sz="2400" dirty="0">
              <a:latin typeface="Calibri" panose="020F0502020204030204" pitchFamily="34" charset="0"/>
              <a:cs typeface="Calibri" panose="020F0502020204030204" pitchFamily="34" charset="0"/>
            </a:endParaRPr>
          </a:p>
          <a:p>
            <a:r>
              <a:rPr lang="tr-TR" sz="2400" dirty="0">
                <a:latin typeface="Calibri" panose="020F0502020204030204" pitchFamily="34" charset="0"/>
                <a:cs typeface="Calibri" panose="020F0502020204030204" pitchFamily="34" charset="0"/>
              </a:rPr>
              <a:t>5) Madde güvenirliği (</a:t>
            </a:r>
            <a:r>
              <a:rPr lang="tr-TR" sz="2400" dirty="0" err="1">
                <a:latin typeface="Calibri" panose="020F0502020204030204" pitchFamily="34" charset="0"/>
                <a:cs typeface="Calibri" panose="020F0502020204030204" pitchFamily="34" charset="0"/>
              </a:rPr>
              <a:t>rj</a:t>
            </a:r>
            <a:r>
              <a:rPr lang="tr-TR" sz="2400" dirty="0">
                <a:latin typeface="Calibri" panose="020F0502020204030204" pitchFamily="34" charset="0"/>
                <a:cs typeface="Calibri" panose="020F0502020204030204" pitchFamily="34" charset="0"/>
              </a:rPr>
              <a:t>)</a:t>
            </a:r>
          </a:p>
          <a:p>
            <a:r>
              <a:rPr lang="tr-TR" sz="2400" dirty="0">
                <a:latin typeface="Calibri" panose="020F0502020204030204" pitchFamily="34" charset="0"/>
                <a:cs typeface="Calibri" panose="020F0502020204030204" pitchFamily="34" charset="0"/>
              </a:rPr>
              <a:t>6) Madde </a:t>
            </a:r>
            <a:r>
              <a:rPr lang="tr-TR" sz="2400" dirty="0" smtClean="0">
                <a:latin typeface="Calibri" panose="020F0502020204030204" pitchFamily="34" charset="0"/>
                <a:cs typeface="Calibri" panose="020F0502020204030204" pitchFamily="34" charset="0"/>
              </a:rPr>
              <a:t>istatistiklerden faydalanarak testin güvenirliğin bulunması</a:t>
            </a:r>
            <a:endParaRPr lang="tr-TR" sz="2400" dirty="0">
              <a:latin typeface="Calibri" panose="020F0502020204030204" pitchFamily="34" charset="0"/>
              <a:cs typeface="Calibri" panose="020F0502020204030204" pitchFamily="34" charset="0"/>
            </a:endParaRPr>
          </a:p>
          <a:p>
            <a:r>
              <a:rPr lang="tr-TR" sz="2400" dirty="0">
                <a:latin typeface="Calibri" panose="020F0502020204030204" pitchFamily="34" charset="0"/>
                <a:cs typeface="Calibri" panose="020F0502020204030204" pitchFamily="34" charset="0"/>
              </a:rPr>
              <a:t>7) Test </a:t>
            </a:r>
            <a:r>
              <a:rPr lang="tr-TR" sz="2400" dirty="0" smtClean="0">
                <a:latin typeface="Calibri" panose="020F0502020204030204" pitchFamily="34" charset="0"/>
                <a:cs typeface="Calibri" panose="020F0502020204030204" pitchFamily="34" charset="0"/>
              </a:rPr>
              <a:t>puanları için ölçmenin standart hatasının hesaplanması</a:t>
            </a:r>
            <a:r>
              <a:rPr lang="tr-TR"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3686787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extLst>
              <a:ext uri="{FF2B5EF4-FFF2-40B4-BE49-F238E27FC236}">
                <a16:creationId xmlns:a16="http://schemas.microsoft.com/office/drawing/2014/main" id="{5930EE6C-89B8-48A3-B449-04CD5D645A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78218" y="431183"/>
            <a:ext cx="5732463"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4">
            <a:extLst>
              <a:ext uri="{FF2B5EF4-FFF2-40B4-BE49-F238E27FC236}">
                <a16:creationId xmlns:a16="http://schemas.microsoft.com/office/drawing/2014/main" id="{603707EB-3884-4983-9A15-396B4E6FED8F}"/>
              </a:ext>
            </a:extLst>
          </p:cNvPr>
          <p:cNvSpPr>
            <a:spLocks noChangeArrowheads="1"/>
          </p:cNvSpPr>
          <p:nvPr/>
        </p:nvSpPr>
        <p:spPr bwMode="auto">
          <a:xfrm>
            <a:off x="1669145" y="1427172"/>
            <a:ext cx="9621707" cy="87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ts val="2875"/>
              </a:lnSpc>
              <a:spcAft>
                <a:spcPts val="839"/>
              </a:spcAft>
            </a:pPr>
            <a:r>
              <a:rPr lang="tr-TR" altLang="tr-TR" sz="2400" dirty="0">
                <a:latin typeface="Arial" pitchFamily="34" charset="0"/>
                <a:cs typeface="Arial" pitchFamily="34" charset="0"/>
              </a:rPr>
              <a:t>Madde güçlüğü, testteki bir </a:t>
            </a:r>
            <a:r>
              <a:rPr lang="tr-TR" altLang="tr-TR" sz="2400" dirty="0" smtClean="0">
                <a:latin typeface="Arial" pitchFamily="34" charset="0"/>
                <a:cs typeface="Arial" pitchFamily="34" charset="0"/>
              </a:rPr>
              <a:t>soruyu </a:t>
            </a:r>
            <a:r>
              <a:rPr lang="tr-TR" altLang="tr-TR" sz="2400" dirty="0">
                <a:latin typeface="Arial" pitchFamily="34" charset="0"/>
                <a:cs typeface="Arial" pitchFamily="34" charset="0"/>
              </a:rPr>
              <a:t>doğru cevaplayan öğrenci sayısının testi alan tüm </a:t>
            </a:r>
            <a:r>
              <a:rPr lang="tr-TR" altLang="tr-TR" sz="2400" dirty="0" smtClean="0">
                <a:latin typeface="Arial" pitchFamily="34" charset="0"/>
                <a:cs typeface="Arial" pitchFamily="34" charset="0"/>
              </a:rPr>
              <a:t>öğrenci </a:t>
            </a:r>
            <a:r>
              <a:rPr lang="tr-TR" altLang="tr-TR" sz="2400" dirty="0">
                <a:latin typeface="Arial" pitchFamily="34" charset="0"/>
                <a:cs typeface="Arial" pitchFamily="34" charset="0"/>
              </a:rPr>
              <a:t>sayısına bölümü şeklinde ifade edilir.</a:t>
            </a:r>
          </a:p>
        </p:txBody>
      </p:sp>
      <p:sp>
        <p:nvSpPr>
          <p:cNvPr id="9223" name="Rectangle 6">
            <a:extLst>
              <a:ext uri="{FF2B5EF4-FFF2-40B4-BE49-F238E27FC236}">
                <a16:creationId xmlns:a16="http://schemas.microsoft.com/office/drawing/2014/main" id="{5391F867-D3B0-490F-A3B9-732F298AE021}"/>
              </a:ext>
            </a:extLst>
          </p:cNvPr>
          <p:cNvSpPr>
            <a:spLocks noChangeArrowheads="1"/>
          </p:cNvSpPr>
          <p:nvPr/>
        </p:nvSpPr>
        <p:spPr bwMode="auto">
          <a:xfrm>
            <a:off x="4711818" y="2792588"/>
            <a:ext cx="2506663" cy="46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lnSpc>
                <a:spcPts val="1951"/>
              </a:lnSpc>
              <a:spcBef>
                <a:spcPts val="839"/>
              </a:spcBef>
              <a:spcAft>
                <a:spcPts val="2525"/>
              </a:spcAft>
            </a:pPr>
            <a:endParaRPr lang="en-US" altLang="tr-TR" sz="2300" b="1" i="1" dirty="0">
              <a:solidFill>
                <a:srgbClr val="3A3A3A"/>
              </a:solidFill>
              <a:latin typeface="Cambria" panose="02040503050406030204" pitchFamily="18" charset="0"/>
            </a:endParaRPr>
          </a:p>
        </p:txBody>
      </p:sp>
      <p:sp>
        <p:nvSpPr>
          <p:cNvPr id="9" name="Rectangle 8">
            <a:extLst>
              <a:ext uri="{FF2B5EF4-FFF2-40B4-BE49-F238E27FC236}">
                <a16:creationId xmlns:a16="http://schemas.microsoft.com/office/drawing/2014/main" id="{47D9321E-E3A5-4702-8260-9E9DA7C474DD}"/>
              </a:ext>
            </a:extLst>
          </p:cNvPr>
          <p:cNvSpPr/>
          <p:nvPr/>
        </p:nvSpPr>
        <p:spPr>
          <a:xfrm>
            <a:off x="984071" y="3181213"/>
            <a:ext cx="11223961" cy="1182825"/>
          </a:xfrm>
          <a:prstGeom prst="rect">
            <a:avLst/>
          </a:prstGeom>
        </p:spPr>
        <p:txBody>
          <a:bodyPr lIns="0" tIns="0" rIns="0" bIns="0" anchor="t"/>
          <a:lstStyle/>
          <a:p>
            <a:pPr algn="ctr">
              <a:spcBef>
                <a:spcPts val="2520"/>
              </a:spcBef>
              <a:spcAft>
                <a:spcPts val="420"/>
              </a:spcAft>
              <a:defRPr/>
            </a:pPr>
            <a:r>
              <a:rPr lang="tr-TR" sz="2400" spc="-51" dirty="0">
                <a:latin typeface="Arial" pitchFamily="34" charset="0"/>
                <a:cs typeface="Arial" pitchFamily="34" charset="0"/>
              </a:rPr>
              <a:t>(Madde güçlüğü= Soruyu doğru cevaplayan öğrenci sayısı / Toplam öğrenci sayısı</a:t>
            </a:r>
            <a:r>
              <a:rPr lang="tr-TR" sz="2300" b="1" i="1" spc="-51" dirty="0">
                <a:latin typeface="Times"/>
                <a:cs typeface="Times"/>
              </a:rPr>
              <a:t>)</a:t>
            </a:r>
          </a:p>
          <a:p>
            <a:pPr algn="ctr">
              <a:spcBef>
                <a:spcPts val="2520"/>
              </a:spcBef>
              <a:spcAft>
                <a:spcPts val="420"/>
              </a:spcAft>
              <a:defRPr/>
            </a:pPr>
            <a:r>
              <a:rPr lang="tr-TR" sz="2300" b="1" spc="-51" dirty="0" smtClean="0">
                <a:latin typeface="Arial" pitchFamily="34" charset="0"/>
                <a:cs typeface="Arial" pitchFamily="34" charset="0"/>
              </a:rPr>
              <a:t>Madde Güçlüğü = </a:t>
            </a:r>
            <a:r>
              <a:rPr lang="tr-TR" sz="2300" b="1" spc="-51" dirty="0">
                <a:latin typeface="Arial" pitchFamily="34" charset="0"/>
                <a:cs typeface="Arial" pitchFamily="34" charset="0"/>
              </a:rPr>
              <a:t>SDCS / N</a:t>
            </a:r>
            <a:endParaRPr lang="en-US" sz="2300" b="1" spc="-5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Metin kutusu 1">
                <a:extLst>
                  <a:ext uri="{FF2B5EF4-FFF2-40B4-BE49-F238E27FC236}">
                    <a16:creationId xmlns:a16="http://schemas.microsoft.com/office/drawing/2014/main" id="{6E5D6281-CACC-4EDE-9EA3-0582A4B000B1}"/>
                  </a:ext>
                </a:extLst>
              </p:cNvPr>
              <p:cNvSpPr txBox="1"/>
              <p:nvPr/>
            </p:nvSpPr>
            <p:spPr>
              <a:xfrm>
                <a:off x="4249213" y="2303908"/>
                <a:ext cx="2671763" cy="720455"/>
              </a:xfrm>
              <a:prstGeom prst="rect">
                <a:avLst/>
              </a:prstGeom>
              <a:noFill/>
            </p:spPr>
            <p:txBody>
              <a:bodyPr wrap="square" lIns="0" tIns="0" rIns="0" bIns="0" rtlCol="0">
                <a:spAutoFit/>
              </a:bodyPr>
              <a:lstStyle/>
              <a:p>
                <a14:m>
                  <m:oMath xmlns:m="http://schemas.openxmlformats.org/officeDocument/2006/math">
                    <m:sSub>
                      <m:sSubPr>
                        <m:ctrlPr>
                          <a:rPr lang="tr-TR" sz="3200" i="1">
                            <a:latin typeface="Cambria Math" panose="02040503050406030204" pitchFamily="18" charset="0"/>
                          </a:rPr>
                        </m:ctrlPr>
                      </m:sSubPr>
                      <m:e>
                        <m:r>
                          <a:rPr lang="tr-TR" sz="3200" i="1">
                            <a:latin typeface="Cambria Math" panose="02040503050406030204" pitchFamily="18" charset="0"/>
                          </a:rPr>
                          <m:t>𝑃</m:t>
                        </m:r>
                      </m:e>
                      <m:sub>
                        <m:r>
                          <a:rPr lang="tr-TR" sz="3200" i="1">
                            <a:latin typeface="Cambria Math" panose="02040503050406030204" pitchFamily="18" charset="0"/>
                          </a:rPr>
                          <m:t>𝑗</m:t>
                        </m:r>
                      </m:sub>
                    </m:sSub>
                  </m:oMath>
                </a14:m>
                <a:r>
                  <a:rPr lang="tr-TR" sz="3200" dirty="0"/>
                  <a:t>= </a:t>
                </a:r>
                <a14:m>
                  <m:oMath xmlns:m="http://schemas.openxmlformats.org/officeDocument/2006/math">
                    <m:f>
                      <m:fPr>
                        <m:ctrlPr>
                          <a:rPr lang="tr-TR" sz="3200" i="1" dirty="0">
                            <a:latin typeface="Cambria Math" panose="02040503050406030204" pitchFamily="18" charset="0"/>
                          </a:rPr>
                        </m:ctrlPr>
                      </m:fPr>
                      <m:num>
                        <m:sSub>
                          <m:sSubPr>
                            <m:ctrlPr>
                              <a:rPr lang="tr-TR" sz="3200" i="1" dirty="0">
                                <a:latin typeface="Cambria Math" panose="02040503050406030204" pitchFamily="18" charset="0"/>
                              </a:rPr>
                            </m:ctrlPr>
                          </m:sSubPr>
                          <m:e>
                            <m:r>
                              <a:rPr lang="tr-TR" sz="3200" i="1" dirty="0">
                                <a:latin typeface="Cambria Math" panose="02040503050406030204" pitchFamily="18" charset="0"/>
                              </a:rPr>
                              <m:t>𝐼</m:t>
                            </m:r>
                          </m:e>
                          <m:sub>
                            <m:r>
                              <a:rPr lang="tr-TR" sz="3200" i="1" dirty="0">
                                <a:latin typeface="Cambria Math" panose="02040503050406030204" pitchFamily="18" charset="0"/>
                              </a:rPr>
                              <m:t>𝐽</m:t>
                            </m:r>
                          </m:sub>
                        </m:sSub>
                      </m:num>
                      <m:den>
                        <m:r>
                          <a:rPr lang="tr-TR" sz="3200" i="1" dirty="0">
                            <a:latin typeface="Cambria Math" panose="02040503050406030204" pitchFamily="18" charset="0"/>
                          </a:rPr>
                          <m:t>𝑁</m:t>
                        </m:r>
                      </m:den>
                    </m:f>
                  </m:oMath>
                </a14:m>
                <a:endParaRPr lang="tr-TR" sz="3200" dirty="0"/>
              </a:p>
            </p:txBody>
          </p:sp>
        </mc:Choice>
        <mc:Fallback xmlns="">
          <p:sp>
            <p:nvSpPr>
              <p:cNvPr id="2" name="Metin kutusu 1">
                <a:extLst>
                  <a:ext uri="{FF2B5EF4-FFF2-40B4-BE49-F238E27FC236}">
                    <a16:creationId xmlns="" xmlns:a16="http://schemas.microsoft.com/office/drawing/2014/main" xmlns:a14="http://schemas.microsoft.com/office/drawing/2010/main" id="{6E5D6281-CACC-4EDE-9EA3-0582A4B000B1}"/>
                  </a:ext>
                </a:extLst>
              </p:cNvPr>
              <p:cNvSpPr txBox="1">
                <a:spLocks noRot="1" noChangeAspect="1" noMove="1" noResize="1" noEditPoints="1" noAdjustHandles="1" noChangeArrowheads="1" noChangeShapeType="1" noTextEdit="1"/>
              </p:cNvSpPr>
              <p:nvPr/>
            </p:nvSpPr>
            <p:spPr>
              <a:xfrm>
                <a:off x="4249213" y="2303734"/>
                <a:ext cx="2671763" cy="720455"/>
              </a:xfrm>
              <a:prstGeom prst="rect">
                <a:avLst/>
              </a:prstGeom>
              <a:blipFill rotWithShape="1">
                <a:blip r:embed="rId3"/>
                <a:stretch>
                  <a:fillRect t="-1695" b="-17797"/>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14" name="Metin kutusu 13">
                <a:extLst>
                  <a:ext uri="{FF2B5EF4-FFF2-40B4-BE49-F238E27FC236}">
                    <a16:creationId xmlns:a16="http://schemas.microsoft.com/office/drawing/2014/main" id="{943AE722-03C1-460B-96C1-F678C363E274}"/>
                  </a:ext>
                </a:extLst>
              </p:cNvPr>
              <p:cNvSpPr txBox="1"/>
              <p:nvPr/>
            </p:nvSpPr>
            <p:spPr>
              <a:xfrm>
                <a:off x="2955236" y="5586869"/>
                <a:ext cx="7659757" cy="714809"/>
              </a:xfrm>
              <a:prstGeom prst="rect">
                <a:avLst/>
              </a:prstGeom>
              <a:noFill/>
            </p:spPr>
            <p:txBody>
              <a:bodyPr wrap="square" lIns="91438" tIns="45719" rIns="91438" bIns="45719" rtlCol="0">
                <a:spAutoFit/>
              </a:bodyPr>
              <a:lstStyle/>
              <a:p>
                <a:r>
                  <a:rPr lang="tr-TR" sz="2800" b="1" i="1" dirty="0" err="1"/>
                  <a:t>Pj</a:t>
                </a:r>
                <a:r>
                  <a:rPr lang="tr-TR" sz="2800" b="1" i="1" dirty="0"/>
                  <a:t> = </a:t>
                </a:r>
                <a14:m>
                  <m:oMath xmlns:m="http://schemas.openxmlformats.org/officeDocument/2006/math">
                    <m:f>
                      <m:fPr>
                        <m:ctrlPr>
                          <a:rPr lang="tr-TR" sz="2800" b="1" i="1">
                            <a:latin typeface="Cambria Math" panose="02040503050406030204" pitchFamily="18" charset="0"/>
                          </a:rPr>
                        </m:ctrlPr>
                      </m:fPr>
                      <m:num>
                        <m:r>
                          <a:rPr lang="tr-TR" sz="2800" b="1" i="1">
                            <a:latin typeface="Cambria Math" panose="02040503050406030204" pitchFamily="18" charset="0"/>
                          </a:rPr>
                          <m:t>𝟒𝟎</m:t>
                        </m:r>
                      </m:num>
                      <m:den>
                        <m:r>
                          <a:rPr lang="tr-TR" sz="2800" b="1" i="1">
                            <a:latin typeface="Cambria Math" panose="02040503050406030204" pitchFamily="18" charset="0"/>
                          </a:rPr>
                          <m:t>𝟖𝟎</m:t>
                        </m:r>
                      </m:den>
                    </m:f>
                  </m:oMath>
                </a14:m>
                <a:r>
                  <a:rPr lang="tr-TR" sz="2800" b="1" i="1" dirty="0"/>
                  <a:t> = 0.50</a:t>
                </a:r>
              </a:p>
            </p:txBody>
          </p:sp>
        </mc:Choice>
        <mc:Fallback xmlns="">
          <p:sp>
            <p:nvSpPr>
              <p:cNvPr id="14" name="Metin kutusu 13">
                <a:extLst>
                  <a:ext uri="{FF2B5EF4-FFF2-40B4-BE49-F238E27FC236}">
                    <a16:creationId xmlns:a16="http://schemas.microsoft.com/office/drawing/2014/main" id="{943AE722-03C1-460B-96C1-F678C363E274}"/>
                  </a:ext>
                </a:extLst>
              </p:cNvPr>
              <p:cNvSpPr txBox="1">
                <a:spLocks noRot="1" noChangeAspect="1" noMove="1" noResize="1" noEditPoints="1" noAdjustHandles="1" noChangeArrowheads="1" noChangeShapeType="1" noTextEdit="1"/>
              </p:cNvSpPr>
              <p:nvPr/>
            </p:nvSpPr>
            <p:spPr>
              <a:xfrm>
                <a:off x="2955236" y="5586869"/>
                <a:ext cx="7659757" cy="714809"/>
              </a:xfrm>
              <a:prstGeom prst="rect">
                <a:avLst/>
              </a:prstGeom>
              <a:blipFill>
                <a:blip r:embed="rId4"/>
                <a:stretch>
                  <a:fillRect l="-1672" b="-7627"/>
                </a:stretch>
              </a:blipFill>
            </p:spPr>
            <p:txBody>
              <a:bodyPr/>
              <a:lstStyle/>
              <a:p>
                <a:r>
                  <a:rPr lang="tr-TR">
                    <a:noFill/>
                  </a:rPr>
                  <a:t> </a:t>
                </a:r>
              </a:p>
            </p:txBody>
          </p:sp>
        </mc:Fallback>
      </mc:AlternateContent>
      <p:sp>
        <p:nvSpPr>
          <p:cNvPr id="15" name="Metin kutusu 14">
            <a:extLst>
              <a:ext uri="{FF2B5EF4-FFF2-40B4-BE49-F238E27FC236}">
                <a16:creationId xmlns:a16="http://schemas.microsoft.com/office/drawing/2014/main" id="{0B2956AA-118F-41F9-AB94-9FED7AE06050}"/>
              </a:ext>
            </a:extLst>
          </p:cNvPr>
          <p:cNvSpPr txBox="1"/>
          <p:nvPr/>
        </p:nvSpPr>
        <p:spPr>
          <a:xfrm>
            <a:off x="1431295" y="4401099"/>
            <a:ext cx="9859617" cy="1154160"/>
          </a:xfrm>
          <a:prstGeom prst="rect">
            <a:avLst/>
          </a:prstGeom>
          <a:noFill/>
        </p:spPr>
        <p:txBody>
          <a:bodyPr wrap="square" lIns="91438" tIns="45719" rIns="91438" bIns="45719" rtlCol="0" anchor="t">
            <a:spAutoFit/>
          </a:bodyPr>
          <a:lstStyle/>
          <a:p>
            <a:r>
              <a:rPr lang="tr-TR" sz="2300" dirty="0">
                <a:latin typeface="Arial" pitchFamily="34" charset="0"/>
                <a:cs typeface="Arial" pitchFamily="34" charset="0"/>
              </a:rPr>
              <a:t>Örnek Soru: 80 kişilik bir gruba (N=80) uygulanan bir çoktan seçmeli testin 1. maddesini 40 kişi doğru cevaplamıştır. Bu maddenin güçlük derecesi kaçtır?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DDA0DF8-8C36-4DCA-B3C6-0B2D0D30D367}"/>
              </a:ext>
            </a:extLst>
          </p:cNvPr>
          <p:cNvSpPr txBox="1"/>
          <p:nvPr/>
        </p:nvSpPr>
        <p:spPr>
          <a:xfrm>
            <a:off x="1505145" y="657587"/>
            <a:ext cx="10462266" cy="5801586"/>
          </a:xfrm>
          <a:prstGeom prst="rect">
            <a:avLst/>
          </a:prstGeom>
          <a:noFill/>
        </p:spPr>
        <p:txBody>
          <a:bodyPr wrap="square" lIns="91438" tIns="45719" rIns="91438" bIns="45719" rtlCol="0" anchor="t">
            <a:spAutoFit/>
          </a:bodyPr>
          <a:lstStyle/>
          <a:p>
            <a:pPr>
              <a:spcBef>
                <a:spcPts val="600"/>
              </a:spcBef>
            </a:pPr>
            <a:r>
              <a:rPr lang="tr-TR" sz="2700" b="1" dirty="0">
                <a:latin typeface="Calibri" panose="020F0502020204030204" pitchFamily="34" charset="0"/>
                <a:cs typeface="Calibri" panose="020F0502020204030204" pitchFamily="34" charset="0"/>
              </a:rPr>
              <a:t>Madde güçlüğü</a:t>
            </a:r>
          </a:p>
          <a:p>
            <a:pPr>
              <a:spcBef>
                <a:spcPts val="600"/>
              </a:spcBef>
            </a:pPr>
            <a:r>
              <a:rPr lang="tr-TR" sz="2700" dirty="0" smtClean="0">
                <a:latin typeface="Calibri" panose="020F0502020204030204" pitchFamily="34" charset="0"/>
                <a:cs typeface="Calibri" panose="020F0502020204030204" pitchFamily="34" charset="0"/>
              </a:rPr>
              <a:t>Madde </a:t>
            </a:r>
            <a:r>
              <a:rPr lang="tr-TR" sz="2700" dirty="0">
                <a:latin typeface="Calibri" panose="020F0502020204030204" pitchFamily="34" charset="0"/>
                <a:cs typeface="Calibri" panose="020F0502020204030204" pitchFamily="34" charset="0"/>
              </a:rPr>
              <a:t>güçlüğü, ilgili </a:t>
            </a:r>
            <a:r>
              <a:rPr lang="tr-TR" sz="2700" dirty="0" smtClean="0">
                <a:latin typeface="Calibri" panose="020F0502020204030204" pitchFamily="34" charset="0"/>
                <a:cs typeface="Calibri" panose="020F0502020204030204" pitchFamily="34" charset="0"/>
              </a:rPr>
              <a:t>soruyu (maddeyi) </a:t>
            </a:r>
            <a:r>
              <a:rPr lang="tr-TR" sz="2700" dirty="0">
                <a:latin typeface="Calibri" panose="020F0502020204030204" pitchFamily="34" charset="0"/>
                <a:cs typeface="Calibri" panose="020F0502020204030204" pitchFamily="34" charset="0"/>
              </a:rPr>
              <a:t>doğru cevaplayanların sayısının tüm öğrencilere oranıdır. </a:t>
            </a:r>
          </a:p>
          <a:p>
            <a:pPr>
              <a:spcBef>
                <a:spcPts val="600"/>
              </a:spcBef>
            </a:pPr>
            <a:r>
              <a:rPr lang="tr-TR" sz="2700" dirty="0">
                <a:latin typeface="Calibri" panose="020F0502020204030204" pitchFamily="34" charset="0"/>
                <a:cs typeface="Calibri" panose="020F0502020204030204" pitchFamily="34" charset="0"/>
              </a:rPr>
              <a:t>Bu sebeple, bir madde güçlüğünün alabileceği değer ‘0.00 – 1.00’ arasında olur. </a:t>
            </a:r>
          </a:p>
          <a:p>
            <a:pPr>
              <a:spcBef>
                <a:spcPts val="600"/>
              </a:spcBef>
            </a:pPr>
            <a:r>
              <a:rPr lang="tr-TR" sz="2700" dirty="0">
                <a:latin typeface="Calibri" panose="020F0502020204030204" pitchFamily="34" charset="0"/>
                <a:cs typeface="Calibri" panose="020F0502020204030204" pitchFamily="34" charset="0"/>
              </a:rPr>
              <a:t>Eğer madde güçlüğü (0) ise, o maddenin doğru cevaplanma oranı </a:t>
            </a:r>
            <a:r>
              <a:rPr lang="tr-TR" sz="2700" dirty="0">
                <a:solidFill>
                  <a:prstClr val="black"/>
                </a:solidFill>
                <a:latin typeface="Calibri" panose="020F0502020204030204" pitchFamily="34" charset="0"/>
                <a:cs typeface="Calibri" panose="020F0502020204030204" pitchFamily="34" charset="0"/>
              </a:rPr>
              <a:t>(0) </a:t>
            </a:r>
            <a:r>
              <a:rPr lang="tr-TR" sz="2700" dirty="0">
                <a:latin typeface="Calibri" panose="020F0502020204030204" pitchFamily="34" charset="0"/>
                <a:cs typeface="Calibri" panose="020F0502020204030204" pitchFamily="34" charset="0"/>
              </a:rPr>
              <a:t>olduğu, yani o maddeyi kimsenin doğru cevaplamadığı ve zor olduğu anlamına gelir. </a:t>
            </a:r>
          </a:p>
          <a:p>
            <a:pPr>
              <a:spcBef>
                <a:spcPts val="600"/>
              </a:spcBef>
            </a:pPr>
            <a:r>
              <a:rPr lang="tr-TR" sz="2700" dirty="0">
                <a:latin typeface="Calibri" panose="020F0502020204030204" pitchFamily="34" charset="0"/>
                <a:cs typeface="Calibri" panose="020F0502020204030204" pitchFamily="34" charset="0"/>
              </a:rPr>
              <a:t>Eğer bir maddenin güçlüğü (1) bulunmuş </a:t>
            </a:r>
            <a:r>
              <a:rPr lang="tr-TR" sz="2700" dirty="0" smtClean="0">
                <a:latin typeface="Calibri" panose="020F0502020204030204" pitchFamily="34" charset="0"/>
                <a:cs typeface="Calibri" panose="020F0502020204030204" pitchFamily="34" charset="0"/>
              </a:rPr>
              <a:t>ise, </a:t>
            </a:r>
            <a:r>
              <a:rPr lang="tr-TR" sz="2700" dirty="0">
                <a:latin typeface="Calibri" panose="020F0502020204030204" pitchFamily="34" charset="0"/>
                <a:cs typeface="Calibri" panose="020F0502020204030204" pitchFamily="34" charset="0"/>
              </a:rPr>
              <a:t>o maddeyi tüm öğrenciler doğru cevaplamıştır, yani çok kolay bir maddedir. </a:t>
            </a:r>
          </a:p>
          <a:p>
            <a:endParaRPr lang="tr-TR" sz="2700" dirty="0">
              <a:latin typeface="Calibri" panose="020F0502020204030204" pitchFamily="34" charset="0"/>
              <a:cs typeface="Calibri" panose="020F0502020204030204" pitchFamily="34" charset="0"/>
            </a:endParaRPr>
          </a:p>
          <a:p>
            <a:r>
              <a:rPr lang="tr-TR" sz="2700" dirty="0" smtClean="0">
                <a:latin typeface="Calibri" panose="020F0502020204030204" pitchFamily="34" charset="0"/>
                <a:cs typeface="Calibri" panose="020F0502020204030204" pitchFamily="34" charset="0"/>
              </a:rPr>
              <a:t>Başarı </a:t>
            </a:r>
            <a:r>
              <a:rPr lang="tr-TR" sz="2700" dirty="0">
                <a:latin typeface="Calibri" panose="020F0502020204030204" pitchFamily="34" charset="0"/>
                <a:cs typeface="Calibri" panose="020F0502020204030204" pitchFamily="34" charset="0"/>
              </a:rPr>
              <a:t>testlerinde </a:t>
            </a:r>
            <a:r>
              <a:rPr lang="tr-TR" sz="2700" dirty="0" smtClean="0">
                <a:latin typeface="Calibri" panose="020F0502020204030204" pitchFamily="34" charset="0"/>
                <a:cs typeface="Calibri" panose="020F0502020204030204" pitchFamily="34" charset="0"/>
              </a:rPr>
              <a:t>madde güçlüğü </a:t>
            </a:r>
            <a:r>
              <a:rPr lang="tr-TR" sz="2700" dirty="0">
                <a:latin typeface="Calibri" panose="020F0502020204030204" pitchFamily="34" charset="0"/>
                <a:cs typeface="Calibri" panose="020F0502020204030204" pitchFamily="34" charset="0"/>
              </a:rPr>
              <a:t>0.50 civarında olan maddeler tercih edilir. </a:t>
            </a:r>
            <a:r>
              <a:rPr lang="tr-TR" sz="2700" dirty="0" smtClean="0">
                <a:latin typeface="Calibri" panose="020F0502020204030204" pitchFamily="34" charset="0"/>
                <a:cs typeface="Calibri" panose="020F0502020204030204" pitchFamily="34" charset="0"/>
              </a:rPr>
              <a:t>Bu maddeler daha güvenilirdir.</a:t>
            </a:r>
            <a:endParaRPr lang="tr-TR" sz="2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20022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6053" y="255794"/>
            <a:ext cx="10385947" cy="904266"/>
          </a:xfrm>
        </p:spPr>
        <p:txBody>
          <a:bodyPr>
            <a:normAutofit/>
          </a:bodyPr>
          <a:lstStyle/>
          <a:p>
            <a:r>
              <a:rPr lang="tr-TR" sz="2400" b="1" dirty="0"/>
              <a:t>2024 </a:t>
            </a:r>
            <a:r>
              <a:rPr lang="tr-TR" sz="2400" b="1" dirty="0" smtClean="0"/>
              <a:t>ORTAÖĞRETİM </a:t>
            </a:r>
            <a:r>
              <a:rPr lang="tr-TR" sz="2400" b="1" dirty="0"/>
              <a:t>DİN KÜLTÜRÜ VE AHLAK BİLGİSİ </a:t>
            </a:r>
            <a:r>
              <a:rPr lang="tr-TR" sz="2400" b="1" dirty="0" smtClean="0"/>
              <a:t/>
            </a:r>
            <a:br>
              <a:rPr lang="tr-TR" sz="2400" b="1" dirty="0" smtClean="0"/>
            </a:br>
            <a:r>
              <a:rPr lang="tr-TR" sz="2400" b="1" dirty="0" smtClean="0"/>
              <a:t>ÖĞRETİM </a:t>
            </a:r>
            <a:r>
              <a:rPr lang="tr-TR" sz="2400" b="1" dirty="0"/>
              <a:t>PROGRAMI</a:t>
            </a:r>
            <a:endParaRPr lang="tr-TR" sz="2400" dirty="0"/>
          </a:p>
        </p:txBody>
      </p:sp>
      <p:pic>
        <p:nvPicPr>
          <p:cNvPr id="4" name="İçerik Yer Tutucusu 3"/>
          <p:cNvPicPr>
            <a:picLocks noGrp="1" noChangeAspect="1"/>
          </p:cNvPicPr>
          <p:nvPr>
            <p:ph idx="1"/>
          </p:nvPr>
        </p:nvPicPr>
        <p:blipFill>
          <a:blip r:embed="rId2"/>
          <a:stretch>
            <a:fillRect/>
          </a:stretch>
        </p:blipFill>
        <p:spPr>
          <a:xfrm>
            <a:off x="2021014" y="1539389"/>
            <a:ext cx="2982255" cy="2127938"/>
          </a:xfrm>
          <a:prstGeom prst="rect">
            <a:avLst/>
          </a:prstGeom>
        </p:spPr>
      </p:pic>
      <p:pic>
        <p:nvPicPr>
          <p:cNvPr id="5" name="Resim 4"/>
          <p:cNvPicPr>
            <a:picLocks noChangeAspect="1"/>
          </p:cNvPicPr>
          <p:nvPr/>
        </p:nvPicPr>
        <p:blipFill>
          <a:blip r:embed="rId3"/>
          <a:stretch>
            <a:fillRect/>
          </a:stretch>
        </p:blipFill>
        <p:spPr>
          <a:xfrm>
            <a:off x="5451635" y="1575764"/>
            <a:ext cx="4727965" cy="2091563"/>
          </a:xfrm>
          <a:prstGeom prst="rect">
            <a:avLst/>
          </a:prstGeom>
        </p:spPr>
      </p:pic>
      <p:pic>
        <p:nvPicPr>
          <p:cNvPr id="6" name="Resim 5"/>
          <p:cNvPicPr>
            <a:picLocks noChangeAspect="1"/>
          </p:cNvPicPr>
          <p:nvPr/>
        </p:nvPicPr>
        <p:blipFill>
          <a:blip r:embed="rId4"/>
          <a:stretch>
            <a:fillRect/>
          </a:stretch>
        </p:blipFill>
        <p:spPr>
          <a:xfrm>
            <a:off x="2021014" y="4239313"/>
            <a:ext cx="3709634" cy="2109750"/>
          </a:xfrm>
          <a:prstGeom prst="rect">
            <a:avLst/>
          </a:prstGeom>
        </p:spPr>
      </p:pic>
      <p:pic>
        <p:nvPicPr>
          <p:cNvPr id="7" name="Resim 6"/>
          <p:cNvPicPr>
            <a:picLocks noChangeAspect="1"/>
          </p:cNvPicPr>
          <p:nvPr/>
        </p:nvPicPr>
        <p:blipFill>
          <a:blip r:embed="rId5"/>
          <a:stretch>
            <a:fillRect/>
          </a:stretch>
        </p:blipFill>
        <p:spPr>
          <a:xfrm>
            <a:off x="6324490" y="4239313"/>
            <a:ext cx="3855110" cy="2091563"/>
          </a:xfrm>
          <a:prstGeom prst="rect">
            <a:avLst/>
          </a:prstGeom>
        </p:spPr>
      </p:pic>
      <p:sp>
        <p:nvSpPr>
          <p:cNvPr id="8" name="Metin kutusu 7"/>
          <p:cNvSpPr txBox="1"/>
          <p:nvPr/>
        </p:nvSpPr>
        <p:spPr>
          <a:xfrm>
            <a:off x="2131181" y="1154668"/>
            <a:ext cx="1205670" cy="384721"/>
          </a:xfrm>
          <a:prstGeom prst="rect">
            <a:avLst/>
          </a:prstGeom>
          <a:noFill/>
        </p:spPr>
        <p:txBody>
          <a:bodyPr wrap="square" rtlCol="0">
            <a:spAutoFit/>
          </a:bodyPr>
          <a:lstStyle/>
          <a:p>
            <a:r>
              <a:rPr lang="tr-TR" dirty="0" smtClean="0"/>
              <a:t>9. SINIF</a:t>
            </a:r>
            <a:endParaRPr lang="tr-TR" dirty="0"/>
          </a:p>
        </p:txBody>
      </p:sp>
      <p:sp>
        <p:nvSpPr>
          <p:cNvPr id="9" name="Metin kutusu 8"/>
          <p:cNvSpPr txBox="1"/>
          <p:nvPr/>
        </p:nvSpPr>
        <p:spPr>
          <a:xfrm>
            <a:off x="5451635" y="1097411"/>
            <a:ext cx="1205670" cy="384721"/>
          </a:xfrm>
          <a:prstGeom prst="rect">
            <a:avLst/>
          </a:prstGeom>
          <a:noFill/>
        </p:spPr>
        <p:txBody>
          <a:bodyPr wrap="square" rtlCol="0">
            <a:spAutoFit/>
          </a:bodyPr>
          <a:lstStyle/>
          <a:p>
            <a:r>
              <a:rPr lang="tr-TR" dirty="0" smtClean="0"/>
              <a:t>10. SINIF</a:t>
            </a:r>
            <a:endParaRPr lang="tr-TR" dirty="0"/>
          </a:p>
        </p:txBody>
      </p:sp>
      <p:sp>
        <p:nvSpPr>
          <p:cNvPr id="10" name="Metin kutusu 9"/>
          <p:cNvSpPr txBox="1"/>
          <p:nvPr/>
        </p:nvSpPr>
        <p:spPr>
          <a:xfrm>
            <a:off x="2021014" y="3854592"/>
            <a:ext cx="1205670" cy="384721"/>
          </a:xfrm>
          <a:prstGeom prst="rect">
            <a:avLst/>
          </a:prstGeom>
          <a:noFill/>
        </p:spPr>
        <p:txBody>
          <a:bodyPr wrap="square" rtlCol="0">
            <a:spAutoFit/>
          </a:bodyPr>
          <a:lstStyle/>
          <a:p>
            <a:r>
              <a:rPr lang="tr-TR" dirty="0" smtClean="0"/>
              <a:t>11. SINIF</a:t>
            </a:r>
            <a:endParaRPr lang="tr-TR" dirty="0"/>
          </a:p>
        </p:txBody>
      </p:sp>
      <p:sp>
        <p:nvSpPr>
          <p:cNvPr id="11" name="Metin kutusu 10"/>
          <p:cNvSpPr txBox="1"/>
          <p:nvPr/>
        </p:nvSpPr>
        <p:spPr>
          <a:xfrm>
            <a:off x="6324490" y="3784154"/>
            <a:ext cx="1205670" cy="384721"/>
          </a:xfrm>
          <a:prstGeom prst="rect">
            <a:avLst/>
          </a:prstGeom>
          <a:noFill/>
        </p:spPr>
        <p:txBody>
          <a:bodyPr wrap="square" rtlCol="0">
            <a:spAutoFit/>
          </a:bodyPr>
          <a:lstStyle/>
          <a:p>
            <a:r>
              <a:rPr lang="tr-TR" dirty="0" smtClean="0"/>
              <a:t>12. SINIF</a:t>
            </a:r>
            <a:endParaRPr lang="tr-TR" dirty="0"/>
          </a:p>
        </p:txBody>
      </p:sp>
    </p:spTree>
    <p:extLst>
      <p:ext uri="{BB962C8B-B14F-4D97-AF65-F5344CB8AC3E}">
        <p14:creationId xmlns:p14="http://schemas.microsoft.com/office/powerpoint/2010/main" val="2806716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220763" y="1364343"/>
            <a:ext cx="9506857" cy="4154982"/>
          </a:xfrm>
          <a:prstGeom prst="rect">
            <a:avLst/>
          </a:prstGeom>
          <a:noFill/>
        </p:spPr>
        <p:txBody>
          <a:bodyPr wrap="square" lIns="91438" tIns="45719" rIns="91438" bIns="45719" rtlCol="0">
            <a:spAutoFit/>
          </a:bodyPr>
          <a:lstStyle/>
          <a:p>
            <a:r>
              <a:rPr lang="tr-TR" sz="2400" b="1" dirty="0">
                <a:latin typeface="Arial" panose="020B0604020202020204" pitchFamily="34" charset="0"/>
                <a:cs typeface="Arial" panose="020B0604020202020204" pitchFamily="34" charset="0"/>
              </a:rPr>
              <a:t>Madde güçlüğü</a:t>
            </a:r>
          </a:p>
          <a:p>
            <a:endParaRPr lang="tr-TR" sz="2400" dirty="0" smtClean="0">
              <a:latin typeface="Arial" pitchFamily="34" charset="0"/>
              <a:cs typeface="Arial" pitchFamily="34" charset="0"/>
            </a:endParaRPr>
          </a:p>
          <a:p>
            <a:r>
              <a:rPr lang="tr-TR" sz="2400" dirty="0" smtClean="0">
                <a:latin typeface="Arial" pitchFamily="34" charset="0"/>
                <a:cs typeface="Arial" pitchFamily="34" charset="0"/>
              </a:rPr>
              <a:t>Madde güçlüğü, çoktan seçmeli sınavlarda hesaplanabildiği gibi sözlü </a:t>
            </a:r>
            <a:r>
              <a:rPr lang="tr-TR" sz="2400" dirty="0">
                <a:latin typeface="Arial" pitchFamily="34" charset="0"/>
                <a:cs typeface="Arial" pitchFamily="34" charset="0"/>
              </a:rPr>
              <a:t>sınav, uzun cevaplı yazılı sınav ve kısa cevaplı yazılı </a:t>
            </a:r>
            <a:r>
              <a:rPr lang="tr-TR" sz="2400" dirty="0" smtClean="0">
                <a:latin typeface="Arial" pitchFamily="34" charset="0"/>
                <a:cs typeface="Arial" pitchFamily="34" charset="0"/>
              </a:rPr>
              <a:t>sınavlarda da </a:t>
            </a:r>
            <a:r>
              <a:rPr lang="tr-TR" sz="2400" dirty="0">
                <a:latin typeface="Arial" pitchFamily="34" charset="0"/>
                <a:cs typeface="Arial" pitchFamily="34" charset="0"/>
              </a:rPr>
              <a:t>bir </a:t>
            </a:r>
            <a:r>
              <a:rPr lang="tr-TR" sz="2400" dirty="0" smtClean="0">
                <a:latin typeface="Arial" pitchFamily="34" charset="0"/>
                <a:cs typeface="Arial" pitchFamily="34" charset="0"/>
              </a:rPr>
              <a:t>sorunun (maddenin) </a:t>
            </a:r>
            <a:r>
              <a:rPr lang="tr-TR" sz="2400" dirty="0">
                <a:latin typeface="Arial" pitchFamily="34" charset="0"/>
                <a:cs typeface="Arial" pitchFamily="34" charset="0"/>
              </a:rPr>
              <a:t>güçlüğü hesaplanabilir. </a:t>
            </a:r>
          </a:p>
          <a:p>
            <a:endParaRPr lang="tr-TR" sz="2400" dirty="0">
              <a:latin typeface="Arial" pitchFamily="34" charset="0"/>
              <a:cs typeface="Arial" pitchFamily="34" charset="0"/>
            </a:endParaRPr>
          </a:p>
          <a:p>
            <a:r>
              <a:rPr lang="tr-TR" sz="2400" dirty="0">
                <a:latin typeface="Arial" pitchFamily="34" charset="0"/>
                <a:cs typeface="Arial" pitchFamily="34" charset="0"/>
              </a:rPr>
              <a:t>Bu gibi sınavlarda bir sorudan alınan </a:t>
            </a:r>
            <a:r>
              <a:rPr lang="tr-TR" sz="2400" dirty="0" smtClean="0">
                <a:latin typeface="Arial" pitchFamily="34" charset="0"/>
                <a:cs typeface="Arial" pitchFamily="34" charset="0"/>
              </a:rPr>
              <a:t>puanların, o </a:t>
            </a:r>
            <a:r>
              <a:rPr lang="tr-TR" sz="2400" dirty="0">
                <a:latin typeface="Arial" pitchFamily="34" charset="0"/>
                <a:cs typeface="Arial" pitchFamily="34" charset="0"/>
              </a:rPr>
              <a:t>sorunun tam puanına bölünmesiyle bu sorunun güçlük derecesi hesaplanabilir.</a:t>
            </a:r>
          </a:p>
          <a:p>
            <a:endParaRPr lang="tr-TR" sz="2400" dirty="0">
              <a:latin typeface="Arial" pitchFamily="34" charset="0"/>
              <a:cs typeface="Arial" pitchFamily="34" charset="0"/>
            </a:endParaRPr>
          </a:p>
          <a:p>
            <a:r>
              <a:rPr lang="tr-TR" sz="2400" dirty="0">
                <a:latin typeface="Arial" pitchFamily="34" charset="0"/>
                <a:cs typeface="Arial" pitchFamily="34" charset="0"/>
              </a:rPr>
              <a:t>Örneğin 10 puanlık bir sorudan öğrencilerin aldıkları </a:t>
            </a:r>
            <a:r>
              <a:rPr lang="tr-TR" sz="2400" dirty="0" smtClean="0">
                <a:latin typeface="Arial" pitchFamily="34" charset="0"/>
                <a:cs typeface="Arial" pitchFamily="34" charset="0"/>
              </a:rPr>
              <a:t>puanların </a:t>
            </a:r>
            <a:r>
              <a:rPr lang="tr-TR" sz="2400" dirty="0">
                <a:latin typeface="Arial" pitchFamily="34" charset="0"/>
                <a:cs typeface="Arial" pitchFamily="34" charset="0"/>
              </a:rPr>
              <a:t>ortalaması 4 puan ise bu sorunun güçlük derecesi </a:t>
            </a:r>
            <a:r>
              <a:rPr lang="tr-TR" sz="2400" dirty="0" smtClean="0">
                <a:latin typeface="Arial" pitchFamily="34" charset="0"/>
                <a:cs typeface="Arial" pitchFamily="34" charset="0"/>
              </a:rPr>
              <a:t>4/10=0,40 </a:t>
            </a:r>
            <a:r>
              <a:rPr lang="tr-TR" sz="2400" dirty="0">
                <a:latin typeface="Arial" pitchFamily="34" charset="0"/>
                <a:cs typeface="Arial" pitchFamily="34" charset="0"/>
              </a:rPr>
              <a:t>olur.</a:t>
            </a:r>
          </a:p>
        </p:txBody>
      </p:sp>
    </p:spTree>
    <p:extLst>
      <p:ext uri="{BB962C8B-B14F-4D97-AF65-F5344CB8AC3E}">
        <p14:creationId xmlns:p14="http://schemas.microsoft.com/office/powerpoint/2010/main" val="22732429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9A9E86C-4AEA-4D85-AEA8-AB1533CD4E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0217" y="1634858"/>
            <a:ext cx="2272736"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etin kutusu 2">
            <a:extLst>
              <a:ext uri="{FF2B5EF4-FFF2-40B4-BE49-F238E27FC236}">
                <a16:creationId xmlns:a16="http://schemas.microsoft.com/office/drawing/2014/main" id="{7FF8695B-063A-45C0-8B6C-AA73A87EE0A9}"/>
              </a:ext>
            </a:extLst>
          </p:cNvPr>
          <p:cNvSpPr txBox="1"/>
          <p:nvPr/>
        </p:nvSpPr>
        <p:spPr>
          <a:xfrm>
            <a:off x="1103087" y="275143"/>
            <a:ext cx="10759128" cy="1569660"/>
          </a:xfrm>
          <a:prstGeom prst="rect">
            <a:avLst/>
          </a:prstGeom>
          <a:noFill/>
        </p:spPr>
        <p:txBody>
          <a:bodyPr wrap="square" lIns="91438" tIns="45719" rIns="91438" bIns="45719" rtlCol="0" anchor="t">
            <a:spAutoFit/>
          </a:bodyPr>
          <a:lstStyle/>
          <a:p>
            <a:r>
              <a:rPr lang="tr-TR" sz="2400" b="1" dirty="0">
                <a:latin typeface="Arial" panose="020B0604020202020204" pitchFamily="34" charset="0"/>
                <a:cs typeface="Arial" panose="020B0604020202020204" pitchFamily="34" charset="0"/>
              </a:rPr>
              <a:t>Soruların güçlük derecelerinden yararlanarak test puanlarının aritmetik ortalamasının bulunması:</a:t>
            </a:r>
          </a:p>
          <a:p>
            <a:r>
              <a:rPr lang="tr-TR" sz="2400" dirty="0">
                <a:latin typeface="Calibri" panose="020F0502020204030204" pitchFamily="34" charset="0"/>
                <a:cs typeface="Calibri" panose="020F0502020204030204" pitchFamily="34" charset="0"/>
              </a:rPr>
              <a:t>Bir </a:t>
            </a:r>
            <a:r>
              <a:rPr lang="tr-TR" sz="2400" dirty="0" smtClean="0">
                <a:latin typeface="Calibri" panose="020F0502020204030204" pitchFamily="34" charset="0"/>
                <a:cs typeface="Calibri" panose="020F0502020204030204" pitchFamily="34" charset="0"/>
              </a:rPr>
              <a:t>testi </a:t>
            </a:r>
            <a:r>
              <a:rPr lang="tr-TR" sz="2400" dirty="0">
                <a:latin typeface="Calibri" panose="020F0502020204030204" pitchFamily="34" charset="0"/>
                <a:cs typeface="Calibri" panose="020F0502020204030204" pitchFamily="34" charset="0"/>
              </a:rPr>
              <a:t>oluşturan maddelerin güçlüklerinin toplamı o testin aritmetik ortalamasını verir.</a:t>
            </a:r>
          </a:p>
        </p:txBody>
      </p:sp>
      <p:sp>
        <p:nvSpPr>
          <p:cNvPr id="4" name="Metin kutusu 3">
            <a:extLst>
              <a:ext uri="{FF2B5EF4-FFF2-40B4-BE49-F238E27FC236}">
                <a16:creationId xmlns:a16="http://schemas.microsoft.com/office/drawing/2014/main" id="{22C89A4D-3F75-43CF-BC39-32F451BAF614}"/>
              </a:ext>
            </a:extLst>
          </p:cNvPr>
          <p:cNvSpPr txBox="1"/>
          <p:nvPr/>
        </p:nvSpPr>
        <p:spPr>
          <a:xfrm>
            <a:off x="1672563" y="3339324"/>
            <a:ext cx="8725768" cy="461663"/>
          </a:xfrm>
          <a:prstGeom prst="rect">
            <a:avLst/>
          </a:prstGeom>
          <a:noFill/>
        </p:spPr>
        <p:txBody>
          <a:bodyPr wrap="square" lIns="91438" tIns="45719" rIns="91438" bIns="45719" rtlCol="0" anchor="t">
            <a:spAutoFit/>
          </a:bodyPr>
          <a:lstStyle/>
          <a:p>
            <a:r>
              <a:rPr lang="tr-TR" sz="2400" b="1" dirty="0">
                <a:latin typeface="Arial" pitchFamily="34" charset="0"/>
                <a:cs typeface="Arial" pitchFamily="34" charset="0"/>
              </a:rPr>
              <a:t>Testin aritmetik ortalaması = Madde güçlüklerinin toplamı</a:t>
            </a:r>
          </a:p>
        </p:txBody>
      </p:sp>
      <p:sp>
        <p:nvSpPr>
          <p:cNvPr id="5" name="Metin kutusu 4">
            <a:extLst>
              <a:ext uri="{FF2B5EF4-FFF2-40B4-BE49-F238E27FC236}">
                <a16:creationId xmlns:a16="http://schemas.microsoft.com/office/drawing/2014/main" id="{8488D192-7ED4-4AFA-A1AD-DFCEBE17980A}"/>
              </a:ext>
            </a:extLst>
          </p:cNvPr>
          <p:cNvSpPr txBox="1"/>
          <p:nvPr/>
        </p:nvSpPr>
        <p:spPr>
          <a:xfrm>
            <a:off x="1431233" y="4074817"/>
            <a:ext cx="10323443" cy="2308322"/>
          </a:xfrm>
          <a:prstGeom prst="rect">
            <a:avLst/>
          </a:prstGeom>
          <a:noFill/>
        </p:spPr>
        <p:txBody>
          <a:bodyPr wrap="square" lIns="91438" tIns="45719" rIns="91438" bIns="45719" rtlCol="0" anchor="t">
            <a:spAutoFit/>
          </a:bodyPr>
          <a:lstStyle/>
          <a:p>
            <a:r>
              <a:rPr lang="tr-TR" sz="2400" dirty="0">
                <a:latin typeface="Arial" panose="020B0604020202020204" pitchFamily="34" charset="0"/>
                <a:cs typeface="Arial" panose="020B0604020202020204" pitchFamily="34" charset="0"/>
              </a:rPr>
              <a:t>Bu suretle, eğer elimizde madde analizi yapılarak, madde güçlükleri </a:t>
            </a:r>
            <a:r>
              <a:rPr lang="tr-TR" sz="2400" dirty="0" smtClean="0">
                <a:latin typeface="Arial" panose="020B0604020202020204" pitchFamily="34" charset="0"/>
                <a:cs typeface="Arial" panose="020B0604020202020204" pitchFamily="34" charset="0"/>
              </a:rPr>
              <a:t>bulunmuş </a:t>
            </a:r>
            <a:r>
              <a:rPr lang="tr-TR" sz="2400" dirty="0">
                <a:latin typeface="Arial" panose="020B0604020202020204" pitchFamily="34" charset="0"/>
                <a:cs typeface="Arial" panose="020B0604020202020204" pitchFamily="34" charset="0"/>
              </a:rPr>
              <a:t>olan maddelerden çok sayıda varsa, istediğimiz güçlükte bir test oluşturma veya testin güçlüğünü önceden ayarlayabilme şansımız olur.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Böylece amacımıza uygun (kolay, zor, orta güçlükte) yani geçerliliği yüksek bir test </a:t>
            </a:r>
            <a:r>
              <a:rPr lang="tr-TR" sz="2400" dirty="0" smtClean="0">
                <a:latin typeface="Arial" panose="020B0604020202020204" pitchFamily="34" charset="0"/>
                <a:cs typeface="Arial" panose="020B0604020202020204" pitchFamily="34" charset="0"/>
              </a:rPr>
              <a:t>hazırlamada </a:t>
            </a:r>
            <a:r>
              <a:rPr lang="tr-TR" sz="2400" dirty="0">
                <a:latin typeface="Arial" panose="020B0604020202020204" pitchFamily="34" charset="0"/>
                <a:cs typeface="Arial" panose="020B0604020202020204" pitchFamily="34" charset="0"/>
              </a:rPr>
              <a:t>bize fayda sağlar.</a:t>
            </a:r>
          </a:p>
        </p:txBody>
      </p:sp>
    </p:spTree>
    <p:extLst>
      <p:ext uri="{BB962C8B-B14F-4D97-AF65-F5344CB8AC3E}">
        <p14:creationId xmlns:p14="http://schemas.microsoft.com/office/powerpoint/2010/main" val="20271044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Text Box 14"/>
          <p:cNvSpPr txBox="1">
            <a:spLocks noChangeArrowheads="1"/>
          </p:cNvSpPr>
          <p:nvPr/>
        </p:nvSpPr>
        <p:spPr bwMode="auto">
          <a:xfrm>
            <a:off x="7213600" y="3234680"/>
            <a:ext cx="3556000" cy="914400"/>
          </a:xfrm>
          <a:prstGeom prst="rect">
            <a:avLst/>
          </a:prstGeom>
          <a:solidFill>
            <a:srgbClr val="FFFFFF"/>
          </a:solidFill>
          <a:ln w="9525">
            <a:solidFill>
              <a:srgbClr val="000000"/>
            </a:solidFill>
            <a:miter lim="800000"/>
            <a:headEnd/>
            <a:tailEnd/>
          </a:ln>
        </p:spPr>
        <p:txBody>
          <a:bodyPr wrap="none"/>
          <a:lstStyle/>
          <a:p>
            <a:pPr defTabSz="914400">
              <a:defRPr/>
            </a:pPr>
            <a:r>
              <a:rPr lang="tr-TR" sz="2400">
                <a:solidFill>
                  <a:srgbClr val="A28E6A">
                    <a:lumMod val="10000"/>
                  </a:srgbClr>
                </a:solidFill>
                <a:latin typeface="Verdana" pitchFamily="34" charset="0"/>
              </a:rPr>
              <a:t>S</a:t>
            </a:r>
            <a:r>
              <a:rPr lang="tr-TR" sz="2400" baseline="-25000">
                <a:solidFill>
                  <a:srgbClr val="A28E6A">
                    <a:lumMod val="10000"/>
                  </a:srgbClr>
                </a:solidFill>
                <a:latin typeface="Verdana" pitchFamily="34" charset="0"/>
              </a:rPr>
              <a:t>j</a:t>
            </a:r>
            <a:r>
              <a:rPr lang="tr-TR" sz="2400">
                <a:solidFill>
                  <a:srgbClr val="A28E6A">
                    <a:lumMod val="10000"/>
                  </a:srgbClr>
                </a:solidFill>
                <a:latin typeface="Arial" charset="0"/>
              </a:rPr>
              <a:t> </a:t>
            </a:r>
            <a:r>
              <a:rPr lang="tr-TR" sz="2400">
                <a:solidFill>
                  <a:srgbClr val="A28E6A">
                    <a:lumMod val="10000"/>
                  </a:srgbClr>
                </a:solidFill>
                <a:latin typeface="Verdana" pitchFamily="34" charset="0"/>
              </a:rPr>
              <a:t>=</a:t>
            </a:r>
            <a:endParaRPr lang="tr-TR" sz="2400">
              <a:solidFill>
                <a:srgbClr val="A28E6A">
                  <a:lumMod val="10000"/>
                </a:srgbClr>
              </a:solidFill>
              <a:latin typeface="Arial" charset="0"/>
            </a:endParaRPr>
          </a:p>
        </p:txBody>
      </p:sp>
      <p:graphicFrame>
        <p:nvGraphicFramePr>
          <p:cNvPr id="1026" name="Object 16"/>
          <p:cNvGraphicFramePr>
            <a:graphicFrameLocks noGrp="1" noChangeAspect="1"/>
          </p:cNvGraphicFramePr>
          <p:nvPr>
            <p:ph idx="4294967295"/>
            <p:extLst>
              <p:ext uri="{D42A27DB-BD31-4B8C-83A1-F6EECF244321}">
                <p14:modId xmlns:p14="http://schemas.microsoft.com/office/powerpoint/2010/main" val="110633352"/>
              </p:ext>
            </p:extLst>
          </p:nvPr>
        </p:nvGraphicFramePr>
        <p:xfrm>
          <a:off x="8041217" y="3181765"/>
          <a:ext cx="2351616" cy="865716"/>
        </p:xfrm>
        <a:graphic>
          <a:graphicData uri="http://schemas.openxmlformats.org/presentationml/2006/ole">
            <mc:AlternateContent xmlns:mc="http://schemas.openxmlformats.org/markup-compatibility/2006">
              <mc:Choice xmlns:v="urn:schemas-microsoft-com:vml" Requires="v">
                <p:oleObj spid="_x0000_s1112" name="Equation" r:id="rId3" imgW="558558" imgH="355446" progId="Equation.DSMT4">
                  <p:embed/>
                </p:oleObj>
              </mc:Choice>
              <mc:Fallback>
                <p:oleObj name="Equation" r:id="rId3" imgW="558558" imgH="355446"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1217" y="3181765"/>
                        <a:ext cx="2351616" cy="865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6659" name="Rectangle 3"/>
          <p:cNvSpPr>
            <a:spLocks noChangeArrowheads="1"/>
          </p:cNvSpPr>
          <p:nvPr/>
        </p:nvSpPr>
        <p:spPr bwMode="auto">
          <a:xfrm>
            <a:off x="609600" y="381001"/>
            <a:ext cx="11277600" cy="658284"/>
          </a:xfrm>
          <a:prstGeom prst="rect">
            <a:avLst/>
          </a:prstGeom>
          <a:solidFill>
            <a:srgbClr val="CC99FF"/>
          </a:solidFill>
          <a:ln w="9525">
            <a:solidFill>
              <a:srgbClr val="FFFF00"/>
            </a:solidFill>
            <a:miter lim="800000"/>
            <a:headEnd/>
            <a:tailEnd/>
          </a:ln>
        </p:spPr>
        <p:txBody>
          <a:bodyPr anchor="ctr"/>
          <a:lstStyle/>
          <a:p>
            <a:pPr algn="ctr" defTabSz="914400" eaLnBrk="0" hangingPunct="0">
              <a:defRPr/>
            </a:pPr>
            <a:r>
              <a:rPr lang="tr-TR" sz="3200" dirty="0" smtClean="0">
                <a:solidFill>
                  <a:srgbClr val="FF0066"/>
                </a:solidFill>
                <a:effectLst>
                  <a:outerShdw blurRad="38100" dist="38100" dir="2700000" algn="tl">
                    <a:srgbClr val="000000"/>
                  </a:outerShdw>
                </a:effectLst>
              </a:rPr>
              <a:t>Madde Varyansı ve Standart Sapması</a:t>
            </a:r>
            <a:endParaRPr lang="tr-TR" sz="3200" dirty="0">
              <a:solidFill>
                <a:srgbClr val="FF0066"/>
              </a:solidFill>
              <a:effectLst>
                <a:outerShdw blurRad="38100" dist="38100" dir="2700000" algn="tl">
                  <a:srgbClr val="000000"/>
                </a:outerShdw>
              </a:effectLst>
            </a:endParaRPr>
          </a:p>
        </p:txBody>
      </p:sp>
      <p:sp>
        <p:nvSpPr>
          <p:cNvPr id="1030" name="Text Box 5"/>
          <p:cNvSpPr txBox="1">
            <a:spLocks noChangeArrowheads="1"/>
          </p:cNvSpPr>
          <p:nvPr/>
        </p:nvSpPr>
        <p:spPr bwMode="auto">
          <a:xfrm>
            <a:off x="3149600" y="3463280"/>
            <a:ext cx="2946400" cy="609600"/>
          </a:xfrm>
          <a:prstGeom prst="rect">
            <a:avLst/>
          </a:prstGeom>
          <a:solidFill>
            <a:srgbClr val="FFFFFF"/>
          </a:solidFill>
          <a:ln w="9525">
            <a:solidFill>
              <a:srgbClr val="000000"/>
            </a:solidFill>
            <a:miter lim="800000"/>
            <a:headEnd/>
            <a:tailEnd/>
          </a:ln>
        </p:spPr>
        <p:txBody>
          <a:bodyPr wrap="none"/>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r>
              <a:rPr lang="tr-TR" sz="2400">
                <a:solidFill>
                  <a:srgbClr val="FF3300"/>
                </a:solidFill>
                <a:latin typeface="Verdana" pitchFamily="34" charset="0"/>
              </a:rPr>
              <a:t>S</a:t>
            </a:r>
            <a:r>
              <a:rPr lang="tr-TR" sz="2400" baseline="-25000">
                <a:solidFill>
                  <a:srgbClr val="FF3300"/>
                </a:solidFill>
                <a:latin typeface="Verdana" pitchFamily="34" charset="0"/>
              </a:rPr>
              <a:t>j</a:t>
            </a:r>
            <a:r>
              <a:rPr lang="tr-TR" sz="2400" baseline="30000">
                <a:solidFill>
                  <a:srgbClr val="FF3300"/>
                </a:solidFill>
                <a:latin typeface="Verdana" pitchFamily="34" charset="0"/>
              </a:rPr>
              <a:t>2</a:t>
            </a:r>
            <a:r>
              <a:rPr lang="tr-TR" sz="2400">
                <a:solidFill>
                  <a:srgbClr val="660066"/>
                </a:solidFill>
                <a:latin typeface="Arial" charset="0"/>
              </a:rPr>
              <a:t> </a:t>
            </a:r>
            <a:r>
              <a:rPr lang="tr-TR" sz="2400" b="0">
                <a:solidFill>
                  <a:srgbClr val="660066"/>
                </a:solidFill>
                <a:latin typeface="Verdana" pitchFamily="34" charset="0"/>
              </a:rPr>
              <a:t>=</a:t>
            </a:r>
            <a:r>
              <a:rPr lang="tr-TR" sz="2400" b="0">
                <a:solidFill>
                  <a:srgbClr val="660066"/>
                </a:solidFill>
                <a:latin typeface="Arial" charset="0"/>
              </a:rPr>
              <a:t> </a:t>
            </a:r>
            <a:r>
              <a:rPr lang="tr-TR" b="0">
                <a:solidFill>
                  <a:srgbClr val="660066"/>
                </a:solidFill>
                <a:latin typeface="Arial" charset="0"/>
              </a:rPr>
              <a:t>P</a:t>
            </a:r>
            <a:r>
              <a:rPr lang="tr-TR" sz="1800" b="0">
                <a:solidFill>
                  <a:srgbClr val="660066"/>
                </a:solidFill>
                <a:latin typeface="Arial" charset="0"/>
              </a:rPr>
              <a:t>j</a:t>
            </a:r>
            <a:r>
              <a:rPr lang="tr-TR" b="0">
                <a:solidFill>
                  <a:srgbClr val="660066"/>
                </a:solidFill>
                <a:latin typeface="Arial" charset="0"/>
              </a:rPr>
              <a:t> </a:t>
            </a:r>
            <a:r>
              <a:rPr lang="tr-TR" b="0">
                <a:solidFill>
                  <a:srgbClr val="800000"/>
                </a:solidFill>
                <a:latin typeface="Arial" charset="0"/>
              </a:rPr>
              <a:t>x </a:t>
            </a:r>
            <a:r>
              <a:rPr lang="tr-TR" b="0">
                <a:solidFill>
                  <a:srgbClr val="660066"/>
                </a:solidFill>
                <a:latin typeface="Arial" charset="0"/>
              </a:rPr>
              <a:t>q</a:t>
            </a:r>
            <a:r>
              <a:rPr lang="tr-TR" sz="2000" b="0">
                <a:solidFill>
                  <a:srgbClr val="660066"/>
                </a:solidFill>
              </a:rPr>
              <a:t>j</a:t>
            </a:r>
            <a:r>
              <a:rPr lang="tr-TR" sz="2400" b="0">
                <a:solidFill>
                  <a:srgbClr val="660066"/>
                </a:solidFill>
                <a:latin typeface="Verdana" pitchFamily="34" charset="0"/>
              </a:rPr>
              <a:t> </a:t>
            </a:r>
          </a:p>
        </p:txBody>
      </p:sp>
      <p:sp>
        <p:nvSpPr>
          <p:cNvPr id="1031" name="Text Box 6"/>
          <p:cNvSpPr txBox="1">
            <a:spLocks noChangeArrowheads="1"/>
          </p:cNvSpPr>
          <p:nvPr/>
        </p:nvSpPr>
        <p:spPr bwMode="auto">
          <a:xfrm>
            <a:off x="508000" y="1476108"/>
            <a:ext cx="11176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itchFamily="18" charset="0"/>
              </a:defRPr>
            </a:lvl1pPr>
            <a:lvl2pPr marL="742950" indent="-285750" eaLnBrk="0" hangingPunct="0">
              <a:defRPr sz="2800" b="1">
                <a:solidFill>
                  <a:schemeClr val="tx1"/>
                </a:solidFill>
                <a:latin typeface="Times New Roman" pitchFamily="18" charset="0"/>
              </a:defRPr>
            </a:lvl2pPr>
            <a:lvl3pPr marL="1143000" indent="-228600" eaLnBrk="0" hangingPunct="0">
              <a:defRPr sz="2800" b="1">
                <a:solidFill>
                  <a:schemeClr val="tx1"/>
                </a:solidFill>
                <a:latin typeface="Times New Roman" pitchFamily="18" charset="0"/>
              </a:defRPr>
            </a:lvl3pPr>
            <a:lvl4pPr marL="1600200" indent="-228600" eaLnBrk="0" hangingPunct="0">
              <a:defRPr sz="2800" b="1">
                <a:solidFill>
                  <a:schemeClr val="tx1"/>
                </a:solidFill>
                <a:latin typeface="Times New Roman" pitchFamily="18" charset="0"/>
              </a:defRPr>
            </a:lvl4pPr>
            <a:lvl5pPr marL="2057400" indent="-228600" eaLnBrk="0" hangingPunct="0">
              <a:defRPr sz="2800" b="1">
                <a:solidFill>
                  <a:schemeClr val="tx1"/>
                </a:solidFill>
                <a:latin typeface="Times New Roman" pitchFamily="18" charset="0"/>
              </a:defRPr>
            </a:lvl5pPr>
            <a:lvl6pPr marL="2514600" indent="-228600" eaLnBrk="0" fontAlgn="base" hangingPunct="0">
              <a:spcBef>
                <a:spcPct val="0"/>
              </a:spcBef>
              <a:spcAft>
                <a:spcPct val="0"/>
              </a:spcAft>
              <a:defRPr sz="2800" b="1">
                <a:solidFill>
                  <a:schemeClr val="tx1"/>
                </a:solidFill>
                <a:latin typeface="Times New Roman" pitchFamily="18" charset="0"/>
              </a:defRPr>
            </a:lvl6pPr>
            <a:lvl7pPr marL="2971800" indent="-228600" eaLnBrk="0" fontAlgn="base" hangingPunct="0">
              <a:spcBef>
                <a:spcPct val="0"/>
              </a:spcBef>
              <a:spcAft>
                <a:spcPct val="0"/>
              </a:spcAft>
              <a:defRPr sz="2800" b="1">
                <a:solidFill>
                  <a:schemeClr val="tx1"/>
                </a:solidFill>
                <a:latin typeface="Times New Roman" pitchFamily="18" charset="0"/>
              </a:defRPr>
            </a:lvl7pPr>
            <a:lvl8pPr marL="3429000" indent="-228600" eaLnBrk="0" fontAlgn="base" hangingPunct="0">
              <a:spcBef>
                <a:spcPct val="0"/>
              </a:spcBef>
              <a:spcAft>
                <a:spcPct val="0"/>
              </a:spcAft>
              <a:defRPr sz="2800" b="1">
                <a:solidFill>
                  <a:schemeClr val="tx1"/>
                </a:solidFill>
                <a:latin typeface="Times New Roman" pitchFamily="18" charset="0"/>
              </a:defRPr>
            </a:lvl8pPr>
            <a:lvl9pPr marL="3886200" indent="-228600" eaLnBrk="0" fontAlgn="base" hangingPunct="0">
              <a:spcBef>
                <a:spcPct val="0"/>
              </a:spcBef>
              <a:spcAft>
                <a:spcPct val="0"/>
              </a:spcAft>
              <a:defRPr sz="2800" b="1">
                <a:solidFill>
                  <a:schemeClr val="tx1"/>
                </a:solidFill>
                <a:latin typeface="Times New Roman" pitchFamily="18" charset="0"/>
              </a:defRPr>
            </a:lvl9pPr>
          </a:lstStyle>
          <a:p>
            <a:pPr defTabSz="914400" eaLnBrk="1" hangingPunct="1">
              <a:spcBef>
                <a:spcPct val="50000"/>
              </a:spcBef>
              <a:buFont typeface="Arial" charset="0"/>
              <a:buChar char="•"/>
            </a:pPr>
            <a:r>
              <a:rPr lang="tr-TR" sz="2400" b="0" dirty="0" smtClean="0">
                <a:solidFill>
                  <a:srgbClr val="000066"/>
                </a:solidFill>
                <a:latin typeface="Arial" panose="020B0604020202020204" pitchFamily="34" charset="0"/>
                <a:cs typeface="Arial" panose="020B0604020202020204" pitchFamily="34" charset="0"/>
              </a:rPr>
              <a:t> Madde </a:t>
            </a:r>
            <a:r>
              <a:rPr lang="tr-TR" sz="2400" b="0" dirty="0">
                <a:solidFill>
                  <a:srgbClr val="000066"/>
                </a:solidFill>
                <a:latin typeface="Arial" panose="020B0604020202020204" pitchFamily="34" charset="0"/>
                <a:cs typeface="Arial" panose="020B0604020202020204" pitchFamily="34" charset="0"/>
              </a:rPr>
              <a:t>varyansı ve madde standart </a:t>
            </a:r>
            <a:r>
              <a:rPr lang="tr-TR" sz="2400" b="0" dirty="0" smtClean="0">
                <a:solidFill>
                  <a:srgbClr val="000066"/>
                </a:solidFill>
                <a:latin typeface="Arial" panose="020B0604020202020204" pitchFamily="34" charset="0"/>
                <a:cs typeface="Arial" panose="020B0604020202020204" pitchFamily="34" charset="0"/>
              </a:rPr>
              <a:t>sapması, maddeye verilen </a:t>
            </a:r>
            <a:r>
              <a:rPr lang="tr-TR" sz="2400" dirty="0" smtClean="0">
                <a:solidFill>
                  <a:srgbClr val="FF0000"/>
                </a:solidFill>
                <a:latin typeface="Arial" panose="020B0604020202020204" pitchFamily="34" charset="0"/>
                <a:cs typeface="Arial" panose="020B0604020202020204" pitchFamily="34" charset="0"/>
              </a:rPr>
              <a:t>cevapların değişimini (farklılaşmasını) </a:t>
            </a:r>
            <a:r>
              <a:rPr lang="tr-TR" sz="2400" b="0" dirty="0" smtClean="0">
                <a:solidFill>
                  <a:srgbClr val="000066"/>
                </a:solidFill>
                <a:latin typeface="Arial" panose="020B0604020202020204" pitchFamily="34" charset="0"/>
                <a:cs typeface="Arial" panose="020B0604020202020204" pitchFamily="34" charset="0"/>
              </a:rPr>
              <a:t>ifade etmektedir. Maddenin ve testin güvenirliğinin hesaplanmasında kullanılır.</a:t>
            </a:r>
          </a:p>
          <a:p>
            <a:pPr defTabSz="914400" eaLnBrk="1" hangingPunct="1">
              <a:spcBef>
                <a:spcPct val="50000"/>
              </a:spcBef>
              <a:buFont typeface="Arial" charset="0"/>
              <a:buChar char="•"/>
            </a:pPr>
            <a:r>
              <a:rPr lang="tr-TR" sz="2400" b="0" dirty="0" smtClean="0">
                <a:solidFill>
                  <a:srgbClr val="000066"/>
                </a:solidFill>
              </a:rPr>
              <a:t>                                </a:t>
            </a:r>
            <a:r>
              <a:rPr lang="tr-TR" sz="2400" dirty="0">
                <a:solidFill>
                  <a:srgbClr val="000066"/>
                </a:solidFill>
                <a:latin typeface="Arial" panose="020B0604020202020204" pitchFamily="34" charset="0"/>
                <a:cs typeface="Arial" panose="020B0604020202020204" pitchFamily="34" charset="0"/>
              </a:rPr>
              <a:t>Madde </a:t>
            </a:r>
            <a:r>
              <a:rPr lang="tr-TR" sz="2400" dirty="0" smtClean="0">
                <a:solidFill>
                  <a:srgbClr val="000066"/>
                </a:solidFill>
                <a:latin typeface="Arial" panose="020B0604020202020204" pitchFamily="34" charset="0"/>
                <a:cs typeface="Arial" panose="020B0604020202020204" pitchFamily="34" charset="0"/>
              </a:rPr>
              <a:t>varyansı                     Madde standart sapması</a:t>
            </a:r>
            <a:endParaRPr lang="tr-TR" sz="2400" dirty="0">
              <a:solidFill>
                <a:srgbClr val="000066"/>
              </a:solidFill>
              <a:latin typeface="Arial" panose="020B0604020202020204" pitchFamily="34" charset="0"/>
              <a:cs typeface="Arial" panose="020B0604020202020204" pitchFamily="34" charset="0"/>
            </a:endParaRPr>
          </a:p>
          <a:p>
            <a:pPr defTabSz="914400" eaLnBrk="1" hangingPunct="1">
              <a:spcBef>
                <a:spcPct val="50000"/>
              </a:spcBef>
              <a:buFont typeface="Arial" charset="0"/>
              <a:buChar char="•"/>
            </a:pPr>
            <a:endParaRPr lang="tr-TR" sz="2400" dirty="0">
              <a:solidFill>
                <a:srgbClr val="000066"/>
              </a:solidFill>
              <a:latin typeface="Arial" panose="020B0604020202020204" pitchFamily="34" charset="0"/>
              <a:cs typeface="Arial" panose="020B0604020202020204" pitchFamily="34" charset="0"/>
            </a:endParaRPr>
          </a:p>
          <a:p>
            <a:pPr defTabSz="914400" eaLnBrk="1" hangingPunct="1">
              <a:spcBef>
                <a:spcPct val="50000"/>
              </a:spcBef>
              <a:buFont typeface="Arial" charset="0"/>
              <a:buChar char="•"/>
            </a:pPr>
            <a:endParaRPr lang="tr-TR" sz="2400" b="0" dirty="0" smtClean="0">
              <a:solidFill>
                <a:srgbClr val="000066"/>
              </a:solidFill>
            </a:endParaRPr>
          </a:p>
          <a:p>
            <a:pPr defTabSz="914400" eaLnBrk="1" hangingPunct="1">
              <a:spcBef>
                <a:spcPct val="50000"/>
              </a:spcBef>
            </a:pPr>
            <a:r>
              <a:rPr lang="tr-TR" sz="2400" b="0" dirty="0" smtClean="0">
                <a:solidFill>
                  <a:srgbClr val="800000"/>
                </a:solidFill>
              </a:rPr>
              <a:t>		    </a:t>
            </a:r>
            <a:r>
              <a:rPr lang="tr-TR" sz="2400" b="0" dirty="0">
                <a:solidFill>
                  <a:srgbClr val="800000"/>
                </a:solidFill>
              </a:rPr>
              <a:t>	</a:t>
            </a:r>
            <a:r>
              <a:rPr lang="tr-TR" sz="2400" b="0" dirty="0" smtClean="0">
                <a:solidFill>
                  <a:srgbClr val="800000"/>
                </a:solidFill>
              </a:rPr>
              <a:t>	     </a:t>
            </a:r>
            <a:r>
              <a:rPr lang="tr-TR" sz="2400" dirty="0" smtClean="0">
                <a:solidFill>
                  <a:srgbClr val="FF0000"/>
                </a:solidFill>
              </a:rPr>
              <a:t>q </a:t>
            </a:r>
            <a:r>
              <a:rPr lang="tr-TR" sz="2400" dirty="0">
                <a:solidFill>
                  <a:srgbClr val="FF0000"/>
                </a:solidFill>
              </a:rPr>
              <a:t>= </a:t>
            </a:r>
            <a:r>
              <a:rPr lang="tr-TR" sz="2400" dirty="0" smtClean="0">
                <a:solidFill>
                  <a:srgbClr val="FF0000"/>
                </a:solidFill>
              </a:rPr>
              <a:t>(1 – p)</a:t>
            </a:r>
            <a:endParaRPr lang="tr-TR" sz="2400" dirty="0">
              <a:solidFill>
                <a:srgbClr val="FF0000"/>
              </a:solidFill>
            </a:endParaRPr>
          </a:p>
          <a:p>
            <a:pPr defTabSz="914400" eaLnBrk="1" hangingPunct="1">
              <a:spcBef>
                <a:spcPct val="50000"/>
              </a:spcBef>
              <a:buFont typeface="Arial" charset="0"/>
              <a:buChar char="•"/>
            </a:pPr>
            <a:endParaRPr lang="tr-TR" sz="2400" b="0" dirty="0">
              <a:solidFill>
                <a:srgbClr val="800000"/>
              </a:solidFill>
            </a:endParaRPr>
          </a:p>
          <a:p>
            <a:pPr defTabSz="914400" eaLnBrk="1" hangingPunct="1">
              <a:spcBef>
                <a:spcPct val="50000"/>
              </a:spcBef>
            </a:pPr>
            <a:endParaRPr lang="tr-TR" sz="2400" b="0" dirty="0">
              <a:solidFill>
                <a:srgbClr val="800000"/>
              </a:solidFill>
            </a:endParaRPr>
          </a:p>
        </p:txBody>
      </p:sp>
      <p:sp>
        <p:nvSpPr>
          <p:cNvPr id="326663" name="Text Box 7"/>
          <p:cNvSpPr txBox="1">
            <a:spLocks noChangeArrowheads="1"/>
          </p:cNvSpPr>
          <p:nvPr/>
        </p:nvSpPr>
        <p:spPr bwMode="auto">
          <a:xfrm>
            <a:off x="609600" y="3387087"/>
            <a:ext cx="2743200" cy="461665"/>
          </a:xfrm>
          <a:prstGeom prst="rect">
            <a:avLst/>
          </a:prstGeom>
          <a:noFill/>
          <a:ln w="9525">
            <a:noFill/>
            <a:miter lim="800000"/>
            <a:headEnd/>
            <a:tailEnd/>
          </a:ln>
          <a:effectLst/>
        </p:spPr>
        <p:txBody>
          <a:bodyPr>
            <a:spAutoFit/>
          </a:bodyPr>
          <a:lstStyle/>
          <a:p>
            <a:pPr defTabSz="914400">
              <a:spcBef>
                <a:spcPct val="50000"/>
              </a:spcBef>
              <a:defRPr/>
            </a:pPr>
            <a:r>
              <a:rPr lang="tr-TR" sz="2400" i="1" dirty="0">
                <a:solidFill>
                  <a:srgbClr val="FF9966"/>
                </a:solidFill>
                <a:effectLst>
                  <a:outerShdw blurRad="38100" dist="38100" dir="2700000" algn="tl">
                    <a:srgbClr val="000000"/>
                  </a:outerShdw>
                </a:effectLst>
              </a:rPr>
              <a:t>FORMÜLÜ;</a:t>
            </a:r>
          </a:p>
        </p:txBody>
      </p:sp>
    </p:spTree>
    <p:extLst>
      <p:ext uri="{BB962C8B-B14F-4D97-AF65-F5344CB8AC3E}">
        <p14:creationId xmlns:p14="http://schemas.microsoft.com/office/powerpoint/2010/main" val="3304209822"/>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2506" y="256674"/>
            <a:ext cx="11871158" cy="6172200"/>
          </a:xfrm>
          <a:prstGeom prst="rect">
            <a:avLst/>
          </a:prstGeom>
        </p:spPr>
      </p:pic>
    </p:spTree>
    <p:extLst>
      <p:ext uri="{BB962C8B-B14F-4D97-AF65-F5344CB8AC3E}">
        <p14:creationId xmlns:p14="http://schemas.microsoft.com/office/powerpoint/2010/main" val="15646431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256674" y="144379"/>
            <a:ext cx="11630526" cy="6542171"/>
          </a:xfrm>
          <a:prstGeom prst="rect">
            <a:avLst/>
          </a:prstGeom>
        </p:spPr>
      </p:pic>
    </p:spTree>
    <p:extLst>
      <p:ext uri="{BB962C8B-B14F-4D97-AF65-F5344CB8AC3E}">
        <p14:creationId xmlns:p14="http://schemas.microsoft.com/office/powerpoint/2010/main" val="37698646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1855680" y="574963"/>
            <a:ext cx="9216888" cy="533400"/>
          </a:xfrm>
        </p:spPr>
        <p:txBody>
          <a:bodyPr>
            <a:noAutofit/>
          </a:bodyPr>
          <a:lstStyle/>
          <a:p>
            <a:r>
              <a:rPr lang="tr-TR" sz="3100" b="1" i="1" dirty="0"/>
              <a:t>Madde Varyansı ve Madde Standart Sapması</a:t>
            </a:r>
            <a:endParaRPr lang="de-DE" sz="3100" dirty="0"/>
          </a:p>
        </p:txBody>
      </p:sp>
      <mc:AlternateContent xmlns:mc="http://schemas.openxmlformats.org/markup-compatibility/2006" xmlns:a14="http://schemas.microsoft.com/office/drawing/2010/main">
        <mc:Choice Requires="a14">
          <p:sp>
            <p:nvSpPr>
              <p:cNvPr id="52228" name="Rectangle 3"/>
              <p:cNvSpPr>
                <a:spLocks noGrp="1" noChangeArrowheads="1"/>
              </p:cNvSpPr>
              <p:nvPr>
                <p:ph type="body" idx="1"/>
              </p:nvPr>
            </p:nvSpPr>
            <p:spPr>
              <a:xfrm>
                <a:off x="1648691" y="1454727"/>
                <a:ext cx="10338136" cy="5098473"/>
              </a:xfrm>
            </p:spPr>
            <p:txBody>
              <a:bodyPr>
                <a:noAutofit/>
              </a:bodyPr>
              <a:lstStyle/>
              <a:p>
                <a:pPr eaLnBrk="1" hangingPunct="1">
                  <a:lnSpc>
                    <a:spcPct val="90000"/>
                  </a:lnSpc>
                </a:pPr>
                <a:r>
                  <a:rPr lang="tr-TR" sz="2400" b="1" dirty="0">
                    <a:latin typeface="Calibri" panose="020F0502020204030204" pitchFamily="34" charset="0"/>
                    <a:cs typeface="Calibri" panose="020F0502020204030204" pitchFamily="34" charset="0"/>
                  </a:rPr>
                  <a:t>Test ve </a:t>
                </a:r>
                <a:r>
                  <a:rPr lang="tr-TR" sz="2400" b="1" dirty="0" smtClean="0">
                    <a:latin typeface="Calibri" panose="020F0502020204030204" pitchFamily="34" charset="0"/>
                    <a:cs typeface="Calibri" panose="020F0502020204030204" pitchFamily="34" charset="0"/>
                  </a:rPr>
                  <a:t>sorulardan </a:t>
                </a:r>
                <a:r>
                  <a:rPr lang="tr-TR" sz="2400" b="1" dirty="0">
                    <a:latin typeface="Calibri" panose="020F0502020204030204" pitchFamily="34" charset="0"/>
                    <a:cs typeface="Calibri" panose="020F0502020204030204" pitchFamily="34" charset="0"/>
                  </a:rPr>
                  <a:t>elde edilen </a:t>
                </a:r>
                <a:r>
                  <a:rPr lang="tr-TR" sz="2400" b="1" dirty="0" smtClean="0">
                    <a:latin typeface="Calibri" panose="020F0502020204030204" pitchFamily="34" charset="0"/>
                    <a:cs typeface="Calibri" panose="020F0502020204030204" pitchFamily="34" charset="0"/>
                  </a:rPr>
                  <a:t>puanların </a:t>
                </a:r>
                <a:r>
                  <a:rPr lang="tr-TR" sz="2400" b="1" dirty="0">
                    <a:latin typeface="Calibri" panose="020F0502020204030204" pitchFamily="34" charset="0"/>
                    <a:cs typeface="Calibri" panose="020F0502020204030204" pitchFamily="34" charset="0"/>
                  </a:rPr>
                  <a:t>varyans ve standart  sapması, puanların değişkenliğinin bir başka ifadeyle homojenliğinin kestirilmesinde kullanılan istatistiklerdir. </a:t>
                </a:r>
              </a:p>
              <a:p>
                <a:pPr>
                  <a:lnSpc>
                    <a:spcPct val="90000"/>
                  </a:lnSpc>
                </a:pPr>
                <a:r>
                  <a:rPr lang="tr-TR" sz="2400" b="1" dirty="0" smtClean="0">
                    <a:solidFill>
                      <a:schemeClr val="hlink"/>
                    </a:solidFill>
                    <a:latin typeface="Calibri" panose="020F0502020204030204" pitchFamily="34" charset="0"/>
                    <a:cs typeface="Calibri" panose="020F0502020204030204" pitchFamily="34" charset="0"/>
                  </a:rPr>
                  <a:t>Madde </a:t>
                </a:r>
                <a:r>
                  <a:rPr lang="tr-TR" sz="2400" b="1" dirty="0">
                    <a:solidFill>
                      <a:schemeClr val="hlink"/>
                    </a:solidFill>
                    <a:latin typeface="Calibri" panose="020F0502020204030204" pitchFamily="34" charset="0"/>
                    <a:cs typeface="Calibri" panose="020F0502020204030204" pitchFamily="34" charset="0"/>
                  </a:rPr>
                  <a:t>varyansı (s</a:t>
                </a:r>
                <a:r>
                  <a:rPr lang="tr-TR" sz="2400" b="1" baseline="-25000" dirty="0">
                    <a:solidFill>
                      <a:schemeClr val="hlink"/>
                    </a:solidFill>
                    <a:latin typeface="Calibri" panose="020F0502020204030204" pitchFamily="34" charset="0"/>
                    <a:cs typeface="Calibri" panose="020F0502020204030204" pitchFamily="34" charset="0"/>
                  </a:rPr>
                  <a:t>j</a:t>
                </a:r>
                <a:r>
                  <a:rPr lang="tr-TR" sz="2400" b="1" baseline="30000" dirty="0">
                    <a:solidFill>
                      <a:schemeClr val="hlink"/>
                    </a:solidFill>
                    <a:latin typeface="Calibri" panose="020F0502020204030204" pitchFamily="34" charset="0"/>
                    <a:cs typeface="Calibri" panose="020F0502020204030204" pitchFamily="34" charset="0"/>
                  </a:rPr>
                  <a:t>2</a:t>
                </a:r>
                <a:r>
                  <a:rPr lang="tr-TR" sz="2400" b="1" dirty="0">
                    <a:solidFill>
                      <a:schemeClr val="hlink"/>
                    </a:solidFill>
                    <a:latin typeface="Calibri" panose="020F0502020204030204" pitchFamily="34" charset="0"/>
                    <a:cs typeface="Calibri" panose="020F0502020204030204" pitchFamily="34" charset="0"/>
                  </a:rPr>
                  <a:t>);</a:t>
                </a:r>
                <a:r>
                  <a:rPr lang="tr-TR" sz="2400" b="1" dirty="0">
                    <a:latin typeface="Calibri" panose="020F0502020204030204" pitchFamily="34" charset="0"/>
                    <a:cs typeface="Calibri" panose="020F0502020204030204" pitchFamily="34" charset="0"/>
                  </a:rPr>
                  <a:t> bir maddenin güçlük indeksi  yani doğru cevaplayanların sayısının tüm öğrencilerin sayısına bölümü (p) ile soruyu doğru cevaplayamayanların toplam öğrencilere oranının (</a:t>
                </a:r>
                <a14:m>
                  <m:oMath xmlns:m="http://schemas.openxmlformats.org/officeDocument/2006/math">
                    <m:sSub>
                      <m:sSubPr>
                        <m:ctrlPr>
                          <a:rPr lang="tr-TR" sz="2400" b="1" i="1">
                            <a:latin typeface="Cambria Math" panose="02040503050406030204" pitchFamily="18" charset="0"/>
                          </a:rPr>
                        </m:ctrlPr>
                      </m:sSubPr>
                      <m:e>
                        <m:r>
                          <a:rPr lang="tr-TR" sz="2400" b="1" i="0">
                            <a:latin typeface="Cambria Math" panose="02040503050406030204" pitchFamily="18" charset="0"/>
                          </a:rPr>
                          <m:t>𝐪</m:t>
                        </m:r>
                      </m:e>
                      <m:sub>
                        <m:r>
                          <a:rPr lang="tr-TR" sz="2400" b="1" i="0">
                            <a:latin typeface="Cambria Math" panose="02040503050406030204" pitchFamily="18" charset="0"/>
                          </a:rPr>
                          <m:t>𝐣</m:t>
                        </m:r>
                      </m:sub>
                    </m:sSub>
                  </m:oMath>
                </a14:m>
                <a:r>
                  <a:rPr lang="tr-TR" sz="2400" b="1" dirty="0">
                    <a:latin typeface="Calibri" panose="020F0502020204030204" pitchFamily="34" charset="0"/>
                    <a:cs typeface="Calibri" panose="020F0502020204030204" pitchFamily="34" charset="0"/>
                  </a:rPr>
                  <a:t>=1-</a:t>
                </a:r>
                <a14:m>
                  <m:oMath xmlns:m="http://schemas.openxmlformats.org/officeDocument/2006/math">
                    <m:sSub>
                      <m:sSubPr>
                        <m:ctrlPr>
                          <a:rPr lang="tr-TR" sz="2400" b="1" i="1">
                            <a:latin typeface="Cambria Math" panose="02040503050406030204" pitchFamily="18" charset="0"/>
                          </a:rPr>
                        </m:ctrlPr>
                      </m:sSubPr>
                      <m:e>
                        <m:r>
                          <a:rPr lang="tr-TR" sz="2400" b="1" i="0">
                            <a:latin typeface="Cambria Math" panose="02040503050406030204" pitchFamily="18" charset="0"/>
                          </a:rPr>
                          <m:t>𝐩</m:t>
                        </m:r>
                      </m:e>
                      <m:sub>
                        <m:r>
                          <a:rPr lang="tr-TR" sz="2400" b="1" i="0">
                            <a:latin typeface="Cambria Math" panose="02040503050406030204" pitchFamily="18" charset="0"/>
                          </a:rPr>
                          <m:t>𝐣</m:t>
                        </m:r>
                      </m:sub>
                    </m:sSub>
                  </m:oMath>
                </a14:m>
                <a:r>
                  <a:rPr lang="tr-TR" sz="2400" b="1" dirty="0">
                    <a:latin typeface="Calibri" panose="020F0502020204030204" pitchFamily="34" charset="0"/>
                    <a:cs typeface="Calibri" panose="020F0502020204030204" pitchFamily="34" charset="0"/>
                  </a:rPr>
                  <a:t>) çarpımı ile hesaplanır.</a:t>
                </a:r>
              </a:p>
              <a:p>
                <a:pPr>
                  <a:lnSpc>
                    <a:spcPct val="90000"/>
                  </a:lnSpc>
                </a:pPr>
                <a:r>
                  <a:rPr lang="tr-TR" sz="2400" b="1" dirty="0">
                    <a:latin typeface="Calibri" panose="020F0502020204030204" pitchFamily="34" charset="0"/>
                    <a:cs typeface="Calibri" panose="020F0502020204030204" pitchFamily="34" charset="0"/>
                  </a:rPr>
                  <a:t> </a:t>
                </a:r>
                <a:r>
                  <a:rPr lang="tr-TR" sz="2400" b="1" dirty="0">
                    <a:solidFill>
                      <a:schemeClr val="hlink"/>
                    </a:solidFill>
                    <a:latin typeface="Calibri" panose="020F0502020204030204" pitchFamily="34" charset="0"/>
                    <a:cs typeface="Calibri" panose="020F0502020204030204" pitchFamily="34" charset="0"/>
                  </a:rPr>
                  <a:t>Madde varyansı </a:t>
                </a:r>
                <a:r>
                  <a:rPr lang="tr-TR" sz="2400" b="1" dirty="0">
                    <a:latin typeface="Calibri" panose="020F0502020204030204" pitchFamily="34" charset="0"/>
                    <a:cs typeface="Calibri" panose="020F0502020204030204" pitchFamily="34" charset="0"/>
                  </a:rPr>
                  <a:t>(s</a:t>
                </a:r>
                <a:r>
                  <a:rPr lang="tr-TR" sz="2400" b="1" baseline="-25000" dirty="0">
                    <a:latin typeface="Calibri" panose="020F0502020204030204" pitchFamily="34" charset="0"/>
                    <a:cs typeface="Calibri" panose="020F0502020204030204" pitchFamily="34" charset="0"/>
                  </a:rPr>
                  <a:t>j</a:t>
                </a:r>
                <a:r>
                  <a:rPr lang="tr-TR" sz="2400" b="1" baseline="30000" dirty="0">
                    <a:latin typeface="Calibri" panose="020F0502020204030204" pitchFamily="34" charset="0"/>
                    <a:cs typeface="Calibri" panose="020F0502020204030204" pitchFamily="34" charset="0"/>
                  </a:rPr>
                  <a:t>2</a:t>
                </a:r>
                <a:r>
                  <a:rPr lang="tr-TR" sz="2400" b="1" dirty="0">
                    <a:latin typeface="Calibri" panose="020F0502020204030204" pitchFamily="34" charset="0"/>
                    <a:cs typeface="Calibri" panose="020F0502020204030204" pitchFamily="34" charset="0"/>
                  </a:rPr>
                  <a:t>) = </a:t>
                </a:r>
                <a14:m>
                  <m:oMath xmlns:m="http://schemas.openxmlformats.org/officeDocument/2006/math">
                    <m:sSub>
                      <m:sSubPr>
                        <m:ctrlPr>
                          <a:rPr lang="tr-TR" sz="2400" b="1" i="1">
                            <a:latin typeface="Cambria Math" panose="02040503050406030204" pitchFamily="18" charset="0"/>
                          </a:rPr>
                        </m:ctrlPr>
                      </m:sSubPr>
                      <m:e>
                        <m:r>
                          <a:rPr lang="tr-TR" sz="2400" b="1" i="0">
                            <a:latin typeface="Cambria Math" panose="02040503050406030204" pitchFamily="18" charset="0"/>
                          </a:rPr>
                          <m:t>𝐩</m:t>
                        </m:r>
                      </m:e>
                      <m:sub>
                        <m:r>
                          <a:rPr lang="tr-TR" sz="2400" b="1" i="0">
                            <a:latin typeface="Cambria Math" panose="02040503050406030204" pitchFamily="18" charset="0"/>
                          </a:rPr>
                          <m:t>𝐣</m:t>
                        </m:r>
                      </m:sub>
                    </m:sSub>
                    <m:sSub>
                      <m:sSubPr>
                        <m:ctrlPr>
                          <a:rPr lang="tr-TR" sz="2400" b="1" i="1">
                            <a:latin typeface="Cambria Math" panose="02040503050406030204" pitchFamily="18" charset="0"/>
                          </a:rPr>
                        </m:ctrlPr>
                      </m:sSubPr>
                      <m:e>
                        <m:r>
                          <a:rPr lang="tr-TR" sz="2400" b="1" i="0">
                            <a:latin typeface="Cambria Math" panose="02040503050406030204" pitchFamily="18" charset="0"/>
                          </a:rPr>
                          <m:t>𝐪</m:t>
                        </m:r>
                      </m:e>
                      <m:sub>
                        <m:r>
                          <a:rPr lang="tr-TR" sz="2400" b="1" i="0">
                            <a:latin typeface="Cambria Math" panose="02040503050406030204" pitchFamily="18" charset="0"/>
                          </a:rPr>
                          <m:t>𝐣</m:t>
                        </m:r>
                      </m:sub>
                    </m:sSub>
                  </m:oMath>
                </a14:m>
                <a:endParaRPr lang="tr-TR" sz="2400" b="1" dirty="0">
                  <a:latin typeface="Calibri" panose="020F0502020204030204" pitchFamily="34" charset="0"/>
                  <a:cs typeface="Calibri" panose="020F0502020204030204" pitchFamily="34" charset="0"/>
                </a:endParaRPr>
              </a:p>
              <a:p>
                <a:pPr eaLnBrk="1" hangingPunct="1">
                  <a:lnSpc>
                    <a:spcPct val="90000"/>
                  </a:lnSpc>
                </a:pPr>
                <a:r>
                  <a:rPr lang="tr-TR" sz="2400" b="1" dirty="0" smtClean="0">
                    <a:latin typeface="Calibri" panose="020F0502020204030204" pitchFamily="34" charset="0"/>
                    <a:cs typeface="Calibri" panose="020F0502020204030204" pitchFamily="34" charset="0"/>
                  </a:rPr>
                  <a:t>Madde </a:t>
                </a:r>
                <a:r>
                  <a:rPr lang="tr-TR" sz="2400" b="1" dirty="0">
                    <a:latin typeface="Calibri" panose="020F0502020204030204" pitchFamily="34" charset="0"/>
                    <a:cs typeface="Calibri" panose="020F0502020204030204" pitchFamily="34" charset="0"/>
                  </a:rPr>
                  <a:t>varyansı = </a:t>
                </a:r>
                <a:r>
                  <a:rPr lang="tr-TR" sz="2400" b="1" dirty="0" smtClean="0">
                    <a:latin typeface="Calibri" panose="020F0502020204030204" pitchFamily="34" charset="0"/>
                    <a:cs typeface="Calibri" panose="020F0502020204030204" pitchFamily="34" charset="0"/>
                  </a:rPr>
                  <a:t>(Madde güçlüğü) </a:t>
                </a:r>
                <a:r>
                  <a:rPr lang="tr-TR" sz="2400" b="1" dirty="0">
                    <a:latin typeface="Calibri" panose="020F0502020204030204" pitchFamily="34" charset="0"/>
                    <a:cs typeface="Calibri" panose="020F0502020204030204" pitchFamily="34" charset="0"/>
                  </a:rPr>
                  <a:t>x </a:t>
                </a:r>
                <a:r>
                  <a:rPr lang="tr-TR" sz="2400" b="1" dirty="0" smtClean="0">
                    <a:latin typeface="Calibri" panose="020F0502020204030204" pitchFamily="34" charset="0"/>
                    <a:cs typeface="Calibri" panose="020F0502020204030204" pitchFamily="34" charset="0"/>
                  </a:rPr>
                  <a:t>(Madde </a:t>
                </a:r>
                <a:r>
                  <a:rPr lang="tr-TR" sz="2400" b="1" dirty="0">
                    <a:latin typeface="Calibri" panose="020F0502020204030204" pitchFamily="34" charset="0"/>
                    <a:cs typeface="Calibri" panose="020F0502020204030204" pitchFamily="34" charset="0"/>
                  </a:rPr>
                  <a:t>güçlüğünün 1’den farkı)</a:t>
                </a:r>
              </a:p>
              <a:p>
                <a:pPr eaLnBrk="1" hangingPunct="1">
                  <a:lnSpc>
                    <a:spcPct val="90000"/>
                  </a:lnSpc>
                </a:pPr>
                <a:r>
                  <a:rPr lang="tr-TR" sz="2400" b="1" dirty="0" smtClean="0">
                    <a:latin typeface="Calibri" panose="020F0502020204030204" pitchFamily="34" charset="0"/>
                    <a:cs typeface="Calibri" panose="020F0502020204030204" pitchFamily="34" charset="0"/>
                  </a:rPr>
                  <a:t>Madde </a:t>
                </a:r>
                <a:r>
                  <a:rPr lang="tr-TR" sz="2400" b="1" dirty="0">
                    <a:latin typeface="Calibri" panose="020F0502020204030204" pitchFamily="34" charset="0"/>
                    <a:cs typeface="Calibri" panose="020F0502020204030204" pitchFamily="34" charset="0"/>
                  </a:rPr>
                  <a:t>varyansının maksimum değeri olan 0,25 ancak madde güçlüğünün 0,50 olduğunda sağlanabilmektedir. </a:t>
                </a:r>
              </a:p>
              <a:p>
                <a:pPr eaLnBrk="1" hangingPunct="1">
                  <a:lnSpc>
                    <a:spcPct val="90000"/>
                  </a:lnSpc>
                </a:pPr>
                <a:r>
                  <a:rPr lang="tr-TR" sz="2400" b="1" dirty="0">
                    <a:latin typeface="Calibri" panose="020F0502020204030204" pitchFamily="34" charset="0"/>
                    <a:cs typeface="Calibri" panose="020F0502020204030204" pitchFamily="34" charset="0"/>
                  </a:rPr>
                  <a:t>Madde güçlüğünün 0,50 civarında olması test puanlarının güvenirliğini artırır.</a:t>
                </a:r>
              </a:p>
              <a:p>
                <a:pPr eaLnBrk="1" hangingPunct="1">
                  <a:lnSpc>
                    <a:spcPct val="90000"/>
                  </a:lnSpc>
                </a:pPr>
                <a:endParaRPr lang="tr-TR" sz="2300" b="1" i="1" dirty="0"/>
              </a:p>
            </p:txBody>
          </p:sp>
        </mc:Choice>
        <mc:Fallback xmlns="">
          <p:sp>
            <p:nvSpPr>
              <p:cNvPr id="52228" name="Rectangle 3"/>
              <p:cNvSpPr>
                <a:spLocks noGrp="1" noRot="1" noChangeAspect="1" noMove="1" noResize="1" noEditPoints="1" noAdjustHandles="1" noChangeArrowheads="1" noChangeShapeType="1" noTextEdit="1"/>
              </p:cNvSpPr>
              <p:nvPr>
                <p:ph type="body" idx="1"/>
              </p:nvPr>
            </p:nvSpPr>
            <p:spPr>
              <a:xfrm>
                <a:off x="1648691" y="1454727"/>
                <a:ext cx="10338136" cy="5098473"/>
              </a:xfrm>
              <a:blipFill>
                <a:blip r:embed="rId2"/>
                <a:stretch>
                  <a:fillRect l="-825" t="-1675" r="-1238"/>
                </a:stretch>
              </a:blipFill>
            </p:spPr>
            <p:txBody>
              <a:bodyPr/>
              <a:lstStyle/>
              <a:p>
                <a:r>
                  <a:rPr lang="tr-TR">
                    <a:noFill/>
                  </a:rPr>
                  <a:t> </a:t>
                </a:r>
              </a:p>
            </p:txBody>
          </p:sp>
        </mc:Fallback>
      </mc:AlternateContent>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p:cNvSpPr>
                <a:spLocks noGrp="1"/>
              </p:cNvSpPr>
              <p:nvPr>
                <p:ph type="title"/>
              </p:nvPr>
            </p:nvSpPr>
            <p:spPr>
              <a:xfrm>
                <a:off x="1901400" y="624111"/>
                <a:ext cx="10041218" cy="3684653"/>
              </a:xfrm>
            </p:spPr>
            <p:txBody>
              <a:bodyPr>
                <a:normAutofit fontScale="90000"/>
              </a:bodyPr>
              <a:lstStyle/>
              <a:p>
                <a:pPr marL="342891" indent="-342891">
                  <a:lnSpc>
                    <a:spcPct val="90000"/>
                  </a:lnSpc>
                  <a:spcBef>
                    <a:spcPts val="1000"/>
                  </a:spcBef>
                </a:pPr>
                <a:r>
                  <a:rPr lang="tr-TR" sz="2700" b="1" i="1" dirty="0">
                    <a:solidFill>
                      <a:srgbClr val="FB4A18"/>
                    </a:solidFill>
                    <a:latin typeface="Calibri" panose="020F0502020204030204" pitchFamily="34" charset="0"/>
                    <a:ea typeface="+mn-ea"/>
                    <a:cs typeface="Calibri" panose="020F0502020204030204" pitchFamily="34" charset="0"/>
                  </a:rPr>
                  <a:t>Maddenin standart sapması (</a:t>
                </a:r>
                <a:r>
                  <a:rPr lang="tr-TR" sz="2700" b="1" i="1" dirty="0" err="1">
                    <a:solidFill>
                      <a:srgbClr val="FB4A18"/>
                    </a:solidFill>
                    <a:latin typeface="Calibri" panose="020F0502020204030204" pitchFamily="34" charset="0"/>
                    <a:ea typeface="+mn-ea"/>
                    <a:cs typeface="Calibri" panose="020F0502020204030204" pitchFamily="34" charset="0"/>
                  </a:rPr>
                  <a:t>s</a:t>
                </a:r>
                <a:r>
                  <a:rPr lang="tr-TR" sz="2700" b="1" i="1" baseline="-25000" dirty="0" err="1">
                    <a:solidFill>
                      <a:srgbClr val="FB4A18"/>
                    </a:solidFill>
                    <a:latin typeface="Calibri" panose="020F0502020204030204" pitchFamily="34" charset="0"/>
                    <a:ea typeface="+mn-ea"/>
                    <a:cs typeface="Calibri" panose="020F0502020204030204" pitchFamily="34" charset="0"/>
                  </a:rPr>
                  <a:t>j</a:t>
                </a:r>
                <a:r>
                  <a:rPr lang="tr-TR" sz="2700" b="1" i="1" dirty="0">
                    <a:solidFill>
                      <a:srgbClr val="FB4A18"/>
                    </a:solidFill>
                    <a:latin typeface="Calibri" panose="020F0502020204030204" pitchFamily="34" charset="0"/>
                    <a:ea typeface="+mn-ea"/>
                    <a:cs typeface="Calibri" panose="020F0502020204030204" pitchFamily="34" charset="0"/>
                  </a:rPr>
                  <a:t>);</a:t>
                </a:r>
                <a:r>
                  <a:rPr lang="tr-TR" sz="2700" b="1" i="1" dirty="0">
                    <a:solidFill>
                      <a:prstClr val="black">
                        <a:lumMod val="75000"/>
                        <a:lumOff val="25000"/>
                      </a:prstClr>
                    </a:solidFill>
                    <a:latin typeface="Calibri" panose="020F0502020204030204" pitchFamily="34" charset="0"/>
                    <a:ea typeface="+mn-ea"/>
                    <a:cs typeface="Calibri" panose="020F0502020204030204" pitchFamily="34" charset="0"/>
                  </a:rPr>
                  <a:t> </a:t>
                </a:r>
                <a:r>
                  <a:rPr lang="tr-TR" sz="2300" b="1" i="1" dirty="0">
                    <a:solidFill>
                      <a:prstClr val="black">
                        <a:lumMod val="75000"/>
                        <a:lumOff val="25000"/>
                      </a:prstClr>
                    </a:solidFill>
                    <a:latin typeface="Calibri" panose="020F0502020204030204" pitchFamily="34" charset="0"/>
                    <a:ea typeface="+mn-ea"/>
                    <a:cs typeface="Calibri" panose="020F0502020204030204" pitchFamily="34" charset="0"/>
                  </a:rPr>
                  <a:t>o maddenin varyansının karekökü alınarak hesaplanır. </a:t>
                </a:r>
                <a:r>
                  <a:rPr lang="tr-TR" sz="2300" b="1" i="1" dirty="0">
                    <a:solidFill>
                      <a:prstClr val="black">
                        <a:lumMod val="75000"/>
                        <a:lumOff val="25000"/>
                      </a:prstClr>
                    </a:solidFill>
                    <a:ea typeface="+mn-ea"/>
                    <a:cs typeface="+mn-cs"/>
                  </a:rPr>
                  <a:t/>
                </a:r>
                <a:br>
                  <a:rPr lang="tr-TR" sz="2300" b="1" i="1" dirty="0">
                    <a:solidFill>
                      <a:prstClr val="black">
                        <a:lumMod val="75000"/>
                        <a:lumOff val="25000"/>
                      </a:prstClr>
                    </a:solidFill>
                    <a:ea typeface="+mn-ea"/>
                    <a:cs typeface="+mn-cs"/>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t>
                </a:r>
                <a:r>
                  <a:rPr lang="tr-TR" sz="2800" b="1" i="1" dirty="0" err="1">
                    <a:solidFill>
                      <a:srgbClr val="FB4A18"/>
                    </a:solidFill>
                    <a:latin typeface="Arial" pitchFamily="34" charset="0"/>
                    <a:ea typeface="+mn-ea"/>
                    <a:cs typeface="Arial" pitchFamily="34" charset="0"/>
                  </a:rPr>
                  <a:t>s</a:t>
                </a:r>
                <a:r>
                  <a:rPr lang="tr-TR" sz="2800" b="1" i="1" baseline="-25000" dirty="0" err="1">
                    <a:solidFill>
                      <a:srgbClr val="FB4A18"/>
                    </a:solidFill>
                    <a:latin typeface="Arial" pitchFamily="34" charset="0"/>
                    <a:ea typeface="+mn-ea"/>
                    <a:cs typeface="Arial" pitchFamily="34" charset="0"/>
                  </a:rPr>
                  <a:t>j</a:t>
                </a:r>
                <a:r>
                  <a:rPr lang="tr-TR" sz="2800" b="1" i="1" baseline="-25000" dirty="0">
                    <a:solidFill>
                      <a:srgbClr val="FB4A18"/>
                    </a:solidFill>
                    <a:latin typeface="Arial" pitchFamily="34" charset="0"/>
                    <a:ea typeface="+mn-ea"/>
                    <a:cs typeface="Arial" pitchFamily="34" charset="0"/>
                  </a:rPr>
                  <a:t>    </a:t>
                </a:r>
                <a:r>
                  <a:rPr lang="tr-TR" sz="2800" b="1" i="1" dirty="0">
                    <a:solidFill>
                      <a:prstClr val="black">
                        <a:lumMod val="75000"/>
                        <a:lumOff val="25000"/>
                      </a:prstClr>
                    </a:solidFill>
                    <a:latin typeface="Arial" pitchFamily="34" charset="0"/>
                    <a:ea typeface="+mn-ea"/>
                    <a:cs typeface="Arial" pitchFamily="34" charset="0"/>
                  </a:rPr>
                  <a:t>= </a:t>
                </a:r>
                <a14:m>
                  <m:oMath xmlns:m="http://schemas.openxmlformats.org/officeDocument/2006/math">
                    <m:rad>
                      <m:radPr>
                        <m:degHide m:val="on"/>
                        <m:ctrlPr>
                          <a:rPr lang="tr-TR" sz="2800" b="1" i="1">
                            <a:solidFill>
                              <a:prstClr val="black">
                                <a:lumMod val="75000"/>
                                <a:lumOff val="25000"/>
                              </a:prstClr>
                            </a:solidFill>
                            <a:latin typeface="Cambria Math" panose="02040503050406030204" pitchFamily="18" charset="0"/>
                            <a:ea typeface="+mn-ea"/>
                            <a:cs typeface="+mn-cs"/>
                          </a:rPr>
                        </m:ctrlPr>
                      </m:radPr>
                      <m:deg/>
                      <m:e>
                        <m:sSub>
                          <m:sSubPr>
                            <m:ctrlPr>
                              <a:rPr lang="tr-TR" sz="2800" b="1" i="1">
                                <a:solidFill>
                                  <a:prstClr val="black">
                                    <a:lumMod val="75000"/>
                                    <a:lumOff val="25000"/>
                                  </a:prstClr>
                                </a:solidFill>
                                <a:latin typeface="Cambria Math" panose="02040503050406030204" pitchFamily="18" charset="0"/>
                                <a:ea typeface="+mn-ea"/>
                                <a:cs typeface="+mn-cs"/>
                              </a:rPr>
                            </m:ctrlPr>
                          </m:sSubPr>
                          <m:e>
                            <m:r>
                              <a:rPr lang="tr-TR" sz="2800" b="1" i="1">
                                <a:solidFill>
                                  <a:prstClr val="black">
                                    <a:lumMod val="75000"/>
                                    <a:lumOff val="25000"/>
                                  </a:prstClr>
                                </a:solidFill>
                                <a:latin typeface="Cambria Math" panose="02040503050406030204" pitchFamily="18" charset="0"/>
                                <a:ea typeface="+mn-ea"/>
                                <a:cs typeface="+mn-cs"/>
                              </a:rPr>
                              <m:t>𝒑</m:t>
                            </m:r>
                          </m:e>
                          <m:sub>
                            <m:r>
                              <a:rPr lang="tr-TR" sz="2800" b="1" i="1">
                                <a:solidFill>
                                  <a:prstClr val="black">
                                    <a:lumMod val="75000"/>
                                    <a:lumOff val="25000"/>
                                  </a:prstClr>
                                </a:solidFill>
                                <a:latin typeface="Cambria Math" panose="02040503050406030204" pitchFamily="18" charset="0"/>
                                <a:ea typeface="+mn-ea"/>
                                <a:cs typeface="+mn-cs"/>
                              </a:rPr>
                              <m:t>𝒋</m:t>
                            </m:r>
                          </m:sub>
                        </m:sSub>
                        <m:sSub>
                          <m:sSubPr>
                            <m:ctrlPr>
                              <a:rPr lang="tr-TR" sz="2800" b="1" i="1">
                                <a:solidFill>
                                  <a:prstClr val="black">
                                    <a:lumMod val="75000"/>
                                    <a:lumOff val="25000"/>
                                  </a:prstClr>
                                </a:solidFill>
                                <a:latin typeface="Cambria Math" panose="02040503050406030204" pitchFamily="18" charset="0"/>
                                <a:ea typeface="+mn-ea"/>
                                <a:cs typeface="+mn-cs"/>
                              </a:rPr>
                            </m:ctrlPr>
                          </m:sSubPr>
                          <m:e>
                            <m:r>
                              <a:rPr lang="tr-TR" sz="2800" b="1" i="1">
                                <a:solidFill>
                                  <a:prstClr val="black">
                                    <a:lumMod val="75000"/>
                                    <a:lumOff val="25000"/>
                                  </a:prstClr>
                                </a:solidFill>
                                <a:latin typeface="Cambria Math" panose="02040503050406030204" pitchFamily="18" charset="0"/>
                                <a:ea typeface="+mn-ea"/>
                                <a:cs typeface="+mn-cs"/>
                              </a:rPr>
                              <m:t>𝒒</m:t>
                            </m:r>
                          </m:e>
                          <m:sub>
                            <m:r>
                              <a:rPr lang="tr-TR" sz="2800" b="1" i="1">
                                <a:solidFill>
                                  <a:prstClr val="black">
                                    <a:lumMod val="75000"/>
                                    <a:lumOff val="25000"/>
                                  </a:prstClr>
                                </a:solidFill>
                                <a:latin typeface="Cambria Math" panose="02040503050406030204" pitchFamily="18" charset="0"/>
                                <a:ea typeface="+mn-ea"/>
                                <a:cs typeface="+mn-cs"/>
                              </a:rPr>
                              <m:t>𝒋</m:t>
                            </m:r>
                          </m:sub>
                        </m:sSub>
                      </m:e>
                    </m:rad>
                  </m:oMath>
                </a14:m>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a:solidFill>
                      <a:prstClr val="black">
                        <a:lumMod val="75000"/>
                        <a:lumOff val="25000"/>
                      </a:prstClr>
                    </a:solidFill>
                    <a:latin typeface="Arial" pitchFamily="34" charset="0"/>
                    <a:ea typeface="+mn-ea"/>
                    <a:cs typeface="Arial" pitchFamily="34" charset="0"/>
                  </a:rPr>
                  <a:t/>
                </a:r>
                <a:br>
                  <a:rPr lang="tr-TR" sz="2800" b="1" i="1" dirty="0">
                    <a:solidFill>
                      <a:prstClr val="black">
                        <a:lumMod val="75000"/>
                        <a:lumOff val="25000"/>
                      </a:prstClr>
                    </a:solidFill>
                    <a:latin typeface="Arial" pitchFamily="34" charset="0"/>
                    <a:ea typeface="+mn-ea"/>
                    <a:cs typeface="Arial" pitchFamily="34" charset="0"/>
                  </a:rPr>
                </a:br>
                <a:r>
                  <a:rPr lang="tr-TR" sz="2800" b="1" i="1" dirty="0" smtClean="0">
                    <a:solidFill>
                      <a:prstClr val="black">
                        <a:lumMod val="75000"/>
                        <a:lumOff val="25000"/>
                      </a:prstClr>
                    </a:solidFill>
                    <a:latin typeface="Arial" pitchFamily="34" charset="0"/>
                    <a:ea typeface="+mn-ea"/>
                    <a:cs typeface="Arial" pitchFamily="34" charset="0"/>
                  </a:rPr>
                  <a:t/>
                </a:r>
                <a:br>
                  <a:rPr lang="tr-TR" sz="2800" b="1" i="1" dirty="0" smtClean="0">
                    <a:solidFill>
                      <a:prstClr val="black">
                        <a:lumMod val="75000"/>
                        <a:lumOff val="25000"/>
                      </a:prstClr>
                    </a:solidFill>
                    <a:latin typeface="Arial" pitchFamily="34" charset="0"/>
                    <a:ea typeface="+mn-ea"/>
                    <a:cs typeface="Arial" pitchFamily="34" charset="0"/>
                  </a:rPr>
                </a:br>
                <a:r>
                  <a:rPr lang="tr-TR" sz="2300" dirty="0" smtClean="0">
                    <a:solidFill>
                      <a:prstClr val="black">
                        <a:lumMod val="75000"/>
                        <a:lumOff val="25000"/>
                      </a:prstClr>
                    </a:solidFill>
                    <a:latin typeface="Arial" pitchFamily="34" charset="0"/>
                    <a:ea typeface="+mn-ea"/>
                    <a:cs typeface="Arial" pitchFamily="34" charset="0"/>
                  </a:rPr>
                  <a:t>Örneğin </a:t>
                </a:r>
                <a:r>
                  <a:rPr lang="tr-TR" sz="2300" dirty="0">
                    <a:solidFill>
                      <a:prstClr val="black">
                        <a:lumMod val="75000"/>
                        <a:lumOff val="25000"/>
                      </a:prstClr>
                    </a:solidFill>
                    <a:latin typeface="Arial" pitchFamily="34" charset="0"/>
                    <a:ea typeface="+mn-ea"/>
                    <a:cs typeface="Arial" pitchFamily="34" charset="0"/>
                  </a:rPr>
                  <a:t>testteki bir sorunun puanlarının varyansı 0,25 ise standart sapması kaç olur?</a:t>
                </a:r>
                <a:br>
                  <a:rPr lang="tr-TR" sz="2300" dirty="0">
                    <a:solidFill>
                      <a:prstClr val="black">
                        <a:lumMod val="75000"/>
                        <a:lumOff val="25000"/>
                      </a:prstClr>
                    </a:solidFill>
                    <a:latin typeface="Arial" pitchFamily="34" charset="0"/>
                    <a:ea typeface="+mn-ea"/>
                    <a:cs typeface="Arial" pitchFamily="34" charset="0"/>
                  </a:rPr>
                </a:br>
                <a:r>
                  <a:rPr lang="tr-TR" sz="2800" dirty="0">
                    <a:solidFill>
                      <a:prstClr val="black">
                        <a:lumMod val="75000"/>
                        <a:lumOff val="25000"/>
                      </a:prstClr>
                    </a:solidFill>
                    <a:latin typeface="Arial" pitchFamily="34" charset="0"/>
                    <a:ea typeface="+mn-ea"/>
                    <a:cs typeface="Arial" pitchFamily="34" charset="0"/>
                  </a:rPr>
                  <a:t/>
                </a:r>
                <a:br>
                  <a:rPr lang="tr-TR" sz="2800" dirty="0">
                    <a:solidFill>
                      <a:prstClr val="black">
                        <a:lumMod val="75000"/>
                        <a:lumOff val="25000"/>
                      </a:prstClr>
                    </a:solidFill>
                    <a:latin typeface="Arial" pitchFamily="34" charset="0"/>
                    <a:ea typeface="+mn-ea"/>
                    <a:cs typeface="Arial" pitchFamily="34" charset="0"/>
                  </a:rPr>
                </a:br>
                <a:r>
                  <a:rPr lang="tr-TR" sz="2400" b="1" i="1" dirty="0">
                    <a:solidFill>
                      <a:srgbClr val="FB4A18"/>
                    </a:solidFill>
                    <a:latin typeface="Calibri" panose="020F0502020204030204" pitchFamily="34" charset="0"/>
                    <a:cs typeface="Calibri" panose="020F0502020204030204" pitchFamily="34" charset="0"/>
                  </a:rPr>
                  <a:t>s</a:t>
                </a:r>
                <a:r>
                  <a:rPr lang="tr-TR" sz="2400" b="1" i="1" baseline="-25000" dirty="0" err="1">
                    <a:solidFill>
                      <a:srgbClr val="FB4A18"/>
                    </a:solidFill>
                    <a:latin typeface="Calibri" panose="020F0502020204030204" pitchFamily="34" charset="0"/>
                    <a:cs typeface="Calibri" panose="020F0502020204030204" pitchFamily="34" charset="0"/>
                  </a:rPr>
                  <a:t>j</a:t>
                </a:r>
                <a:r>
                  <a:rPr lang="tr-TR" sz="2400" b="1" i="1" baseline="-25000" dirty="0">
                    <a:solidFill>
                      <a:srgbClr val="FB4A18"/>
                    </a:solidFill>
                    <a:latin typeface="Calibri" panose="020F0502020204030204" pitchFamily="34" charset="0"/>
                    <a:cs typeface="Calibri" panose="020F0502020204030204" pitchFamily="34" charset="0"/>
                  </a:rPr>
                  <a:t>    </a:t>
                </a:r>
                <a:r>
                  <a:rPr lang="tr-TR" sz="2400" b="1" i="1" dirty="0">
                    <a:solidFill>
                      <a:prstClr val="black">
                        <a:lumMod val="75000"/>
                        <a:lumOff val="25000"/>
                      </a:prstClr>
                    </a:solidFill>
                    <a:latin typeface="Calibri" panose="020F0502020204030204" pitchFamily="34" charset="0"/>
                    <a:cs typeface="Calibri" panose="020F0502020204030204" pitchFamily="34" charset="0"/>
                  </a:rPr>
                  <a:t>= </a:t>
                </a:r>
                <a14:m>
                  <m:oMath xmlns:m="http://schemas.openxmlformats.org/officeDocument/2006/math">
                    <m:rad>
                      <m:radPr>
                        <m:degHide m:val="on"/>
                        <m:ctrlPr>
                          <a:rPr lang="tr-TR" sz="2400" b="1" i="1">
                            <a:solidFill>
                              <a:prstClr val="black">
                                <a:lumMod val="75000"/>
                                <a:lumOff val="25000"/>
                              </a:prstClr>
                            </a:solidFill>
                            <a:latin typeface="Cambria Math" panose="02040503050406030204" pitchFamily="18" charset="0"/>
                          </a:rPr>
                        </m:ctrlPr>
                      </m:radPr>
                      <m:deg/>
                      <m:e>
                        <m:r>
                          <a:rPr lang="tr-TR" sz="2400" b="1" i="1">
                            <a:solidFill>
                              <a:prstClr val="black">
                                <a:lumMod val="75000"/>
                                <a:lumOff val="25000"/>
                              </a:prstClr>
                            </a:solidFill>
                            <a:latin typeface="Cambria Math"/>
                          </a:rPr>
                          <m:t>𝟎</m:t>
                        </m:r>
                        <m:r>
                          <a:rPr lang="tr-TR" sz="2400" b="1" i="1">
                            <a:solidFill>
                              <a:prstClr val="black">
                                <a:lumMod val="75000"/>
                                <a:lumOff val="25000"/>
                              </a:prstClr>
                            </a:solidFill>
                            <a:latin typeface="Cambria Math"/>
                          </a:rPr>
                          <m:t>,</m:t>
                        </m:r>
                        <m:r>
                          <a:rPr lang="tr-TR" sz="2400" b="1" i="1">
                            <a:solidFill>
                              <a:prstClr val="black">
                                <a:lumMod val="75000"/>
                                <a:lumOff val="25000"/>
                              </a:prstClr>
                            </a:solidFill>
                            <a:latin typeface="Cambria Math"/>
                          </a:rPr>
                          <m:t>𝟐𝟓</m:t>
                        </m:r>
                      </m:e>
                    </m:rad>
                  </m:oMath>
                </a14:m>
                <a:r>
                  <a:rPr lang="tr-TR" sz="2400" b="1" i="1" dirty="0">
                    <a:solidFill>
                      <a:prstClr val="black">
                        <a:lumMod val="75000"/>
                        <a:lumOff val="25000"/>
                      </a:prstClr>
                    </a:solidFill>
                    <a:latin typeface="Calibri" panose="020F0502020204030204" pitchFamily="34" charset="0"/>
                    <a:ea typeface="+mn-ea"/>
                    <a:cs typeface="Calibri" panose="020F0502020204030204" pitchFamily="34" charset="0"/>
                  </a:rPr>
                  <a:t> = </a:t>
                </a:r>
                <a:r>
                  <a:rPr lang="tr-TR" sz="2400" b="1" i="1" dirty="0" smtClean="0">
                    <a:solidFill>
                      <a:prstClr val="black">
                        <a:lumMod val="75000"/>
                        <a:lumOff val="25000"/>
                      </a:prstClr>
                    </a:solidFill>
                    <a:latin typeface="Calibri" panose="020F0502020204030204" pitchFamily="34" charset="0"/>
                    <a:ea typeface="+mn-ea"/>
                    <a:cs typeface="Calibri" panose="020F0502020204030204" pitchFamily="34" charset="0"/>
                  </a:rPr>
                  <a:t>0,50</a:t>
                </a:r>
                <a:endParaRPr lang="tr-TR" sz="2400" dirty="0">
                  <a:latin typeface="Calibri" panose="020F0502020204030204" pitchFamily="34" charset="0"/>
                  <a:cs typeface="Calibri" panose="020F0502020204030204" pitchFamily="34" charset="0"/>
                </a:endParaRPr>
              </a:p>
            </p:txBody>
          </p:sp>
        </mc:Choice>
        <mc:Fallback xmlns="">
          <p:sp>
            <p:nvSpPr>
              <p:cNvPr id="2" name="Başlık 1"/>
              <p:cNvSpPr>
                <a:spLocks noGrp="1" noRot="1" noChangeAspect="1" noMove="1" noResize="1" noEditPoints="1" noAdjustHandles="1" noChangeArrowheads="1" noChangeShapeType="1" noTextEdit="1"/>
              </p:cNvSpPr>
              <p:nvPr>
                <p:ph type="title"/>
              </p:nvPr>
            </p:nvSpPr>
            <p:spPr>
              <a:xfrm>
                <a:off x="1901400" y="624111"/>
                <a:ext cx="10041218" cy="3684653"/>
              </a:xfrm>
              <a:blipFill>
                <a:blip r:embed="rId2"/>
                <a:stretch>
                  <a:fillRect l="-971" t="-2314"/>
                </a:stretch>
              </a:blipFill>
            </p:spPr>
            <p:txBody>
              <a:bodyPr/>
              <a:lstStyle/>
              <a:p>
                <a:r>
                  <a:rPr lang="tr-TR">
                    <a:noFill/>
                  </a:rPr>
                  <a:t> </a:t>
                </a:r>
              </a:p>
            </p:txBody>
          </p:sp>
        </mc:Fallback>
      </mc:AlternateContent>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773" y="1225347"/>
            <a:ext cx="1914525" cy="1466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Dikdörtgen 3"/>
              <p:cNvSpPr/>
              <p:nvPr/>
            </p:nvSpPr>
            <p:spPr>
              <a:xfrm>
                <a:off x="1260764" y="4572000"/>
                <a:ext cx="10681854" cy="1938990"/>
              </a:xfrm>
              <a:prstGeom prst="rect">
                <a:avLst/>
              </a:prstGeom>
            </p:spPr>
            <p:txBody>
              <a:bodyPr wrap="square" lIns="91438" tIns="45719" rIns="91438" bIns="45719">
                <a:spAutoFit/>
              </a:bodyPr>
              <a:lstStyle/>
              <a:p>
                <a:pPr marL="457189" indent="-393690" defTabSz="914377">
                  <a:buClr>
                    <a:srgbClr val="000000"/>
                  </a:buClr>
                  <a:buSzPts val="2600"/>
                  <a:buFont typeface="Arial"/>
                  <a:buChar char="●"/>
                </a:pPr>
                <a:r>
                  <a:rPr lang="tr-TR" sz="2000" kern="0" dirty="0">
                    <a:solidFill>
                      <a:srgbClr val="000000"/>
                    </a:solidFill>
                    <a:latin typeface="Arial"/>
                    <a:cs typeface="Arial"/>
                    <a:sym typeface="Arial"/>
                  </a:rPr>
                  <a:t>Bir maddenin güçlük indeksi 0,20 ise bu maddenin varyansı ve standart sapması kaçtır?</a:t>
                </a:r>
              </a:p>
              <a:p>
                <a:pPr marL="457189" algn="ctr" defTabSz="914377">
                  <a:spcBef>
                    <a:spcPts val="600"/>
                  </a:spcBef>
                  <a:buClr>
                    <a:srgbClr val="000000"/>
                  </a:buClr>
                </a:pPr>
                <a:r>
                  <a:rPr lang="tr-TR" sz="2000" kern="0" dirty="0">
                    <a:solidFill>
                      <a:srgbClr val="000000"/>
                    </a:solidFill>
                    <a:latin typeface="Arial"/>
                    <a:cs typeface="Arial"/>
                    <a:sym typeface="Arial"/>
                  </a:rPr>
                  <a:t>p= 0,20               q= 0,80      (</a:t>
                </a:r>
                <a:r>
                  <a:rPr lang="tr-TR" sz="2000" kern="0" dirty="0" smtClean="0">
                    <a:solidFill>
                      <a:srgbClr val="000000"/>
                    </a:solidFill>
                    <a:latin typeface="Arial"/>
                    <a:cs typeface="Arial"/>
                    <a:sym typeface="Arial"/>
                  </a:rPr>
                  <a:t>q=1 - 0,20 = 0,80</a:t>
                </a:r>
                <a:r>
                  <a:rPr lang="tr-TR" sz="2000" kern="0" dirty="0">
                    <a:solidFill>
                      <a:srgbClr val="000000"/>
                    </a:solidFill>
                    <a:latin typeface="Arial"/>
                    <a:cs typeface="Arial"/>
                    <a:sym typeface="Arial"/>
                  </a:rPr>
                  <a:t>)</a:t>
                </a:r>
              </a:p>
              <a:p>
                <a:pPr marL="457189" algn="ctr" defTabSz="914377">
                  <a:spcBef>
                    <a:spcPts val="600"/>
                  </a:spcBef>
                  <a:buClr>
                    <a:srgbClr val="000000"/>
                  </a:buClr>
                </a:pPr>
                <a:r>
                  <a:rPr lang="tr-TR" sz="2000" kern="0" dirty="0">
                    <a:solidFill>
                      <a:srgbClr val="000000"/>
                    </a:solidFill>
                    <a:latin typeface="Arial"/>
                    <a:cs typeface="Arial"/>
                    <a:sym typeface="Arial"/>
                  </a:rPr>
                  <a:t>Madde Varyansı = 0,20 × 0,80 = 0,16</a:t>
                </a:r>
              </a:p>
              <a:p>
                <a:pPr marL="457189" algn="ctr" defTabSz="914377">
                  <a:spcBef>
                    <a:spcPts val="600"/>
                  </a:spcBef>
                  <a:buClr>
                    <a:srgbClr val="000000"/>
                  </a:buClr>
                </a:pPr>
                <a:r>
                  <a:rPr lang="tr-TR" sz="2000" kern="0" dirty="0">
                    <a:solidFill>
                      <a:srgbClr val="000000"/>
                    </a:solidFill>
                    <a:latin typeface="Arial"/>
                    <a:cs typeface="Arial"/>
                    <a:sym typeface="Arial"/>
                  </a:rPr>
                  <a:t>Standart sapması = </a:t>
                </a:r>
                <a14:m>
                  <m:oMath xmlns:m="http://schemas.openxmlformats.org/officeDocument/2006/math">
                    <m:rad>
                      <m:radPr>
                        <m:degHide m:val="on"/>
                        <m:ctrlPr>
                          <a:rPr lang="tr-TR" sz="2000" b="1" i="1">
                            <a:solidFill>
                              <a:prstClr val="black">
                                <a:lumMod val="75000"/>
                                <a:lumOff val="25000"/>
                              </a:prstClr>
                            </a:solidFill>
                            <a:latin typeface="Cambria Math" panose="02040503050406030204" pitchFamily="18" charset="0"/>
                            <a:ea typeface="+mj-ea"/>
                            <a:cs typeface="+mj-cs"/>
                          </a:rPr>
                        </m:ctrlPr>
                      </m:radPr>
                      <m:deg/>
                      <m:e>
                        <m:r>
                          <a:rPr lang="tr-TR" sz="2000" b="1" i="1">
                            <a:solidFill>
                              <a:prstClr val="black">
                                <a:lumMod val="75000"/>
                                <a:lumOff val="25000"/>
                              </a:prstClr>
                            </a:solidFill>
                            <a:latin typeface="Cambria Math"/>
                            <a:ea typeface="+mj-ea"/>
                            <a:cs typeface="+mj-cs"/>
                          </a:rPr>
                          <m:t>𝟎</m:t>
                        </m:r>
                        <m:r>
                          <a:rPr lang="tr-TR" sz="2000" b="1" i="1">
                            <a:solidFill>
                              <a:prstClr val="black">
                                <a:lumMod val="75000"/>
                                <a:lumOff val="25000"/>
                              </a:prstClr>
                            </a:solidFill>
                            <a:latin typeface="Cambria Math"/>
                            <a:ea typeface="+mj-ea"/>
                            <a:cs typeface="+mj-cs"/>
                          </a:rPr>
                          <m:t>,</m:t>
                        </m:r>
                        <m:r>
                          <a:rPr lang="tr-TR" sz="2000" b="1" i="1">
                            <a:solidFill>
                              <a:prstClr val="black">
                                <a:lumMod val="75000"/>
                                <a:lumOff val="25000"/>
                              </a:prstClr>
                            </a:solidFill>
                            <a:latin typeface="Cambria Math"/>
                            <a:ea typeface="+mj-ea"/>
                            <a:cs typeface="+mj-cs"/>
                          </a:rPr>
                          <m:t>𝟏𝟔</m:t>
                        </m:r>
                      </m:e>
                    </m:rad>
                  </m:oMath>
                </a14:m>
                <a:r>
                  <a:rPr lang="tr-TR" sz="2500" b="1" i="1" dirty="0">
                    <a:solidFill>
                      <a:prstClr val="black">
                        <a:lumMod val="75000"/>
                        <a:lumOff val="25000"/>
                      </a:prstClr>
                    </a:solidFill>
                    <a:latin typeface="Arial" pitchFamily="34" charset="0"/>
                    <a:ea typeface="+mj-ea"/>
                    <a:cs typeface="Arial" pitchFamily="34" charset="0"/>
                  </a:rPr>
                  <a:t>  </a:t>
                </a:r>
                <a:r>
                  <a:rPr lang="tr-TR" sz="2000" b="1" i="1" dirty="0">
                    <a:solidFill>
                      <a:prstClr val="black">
                        <a:lumMod val="75000"/>
                        <a:lumOff val="25000"/>
                      </a:prstClr>
                    </a:solidFill>
                    <a:latin typeface="Arial" pitchFamily="34" charset="0"/>
                    <a:ea typeface="+mj-ea"/>
                    <a:cs typeface="Arial" pitchFamily="34" charset="0"/>
                  </a:rPr>
                  <a:t>= </a:t>
                </a:r>
                <a:r>
                  <a:rPr lang="tr-TR" sz="2000" b="1" i="1" dirty="0" smtClean="0">
                    <a:solidFill>
                      <a:prstClr val="black">
                        <a:lumMod val="75000"/>
                        <a:lumOff val="25000"/>
                      </a:prstClr>
                    </a:solidFill>
                    <a:latin typeface="Arial" pitchFamily="34" charset="0"/>
                    <a:ea typeface="+mj-ea"/>
                    <a:cs typeface="Arial" pitchFamily="34" charset="0"/>
                  </a:rPr>
                  <a:t>0,40 olur.</a:t>
                </a:r>
                <a:endParaRPr lang="tr-TR" sz="2000" kern="0" dirty="0">
                  <a:solidFill>
                    <a:srgbClr val="000000"/>
                  </a:solidFill>
                  <a:latin typeface="Arial"/>
                  <a:cs typeface="Arial"/>
                  <a:sym typeface="Arial"/>
                </a:endParaRPr>
              </a:p>
              <a:p>
                <a:pPr marL="457189" algn="ctr" defTabSz="914377">
                  <a:buClr>
                    <a:srgbClr val="000000"/>
                  </a:buClr>
                </a:pPr>
                <a:endParaRPr lang="tr-TR" sz="2000" kern="0" dirty="0">
                  <a:solidFill>
                    <a:srgbClr val="000000"/>
                  </a:solidFill>
                  <a:latin typeface="Arial"/>
                  <a:cs typeface="Arial"/>
                  <a:sym typeface="Arial"/>
                </a:endParaRPr>
              </a:p>
            </p:txBody>
          </p:sp>
        </mc:Choice>
        <mc:Fallback xmlns="">
          <p:sp>
            <p:nvSpPr>
              <p:cNvPr id="4" name="Dikdörtgen 3"/>
              <p:cNvSpPr>
                <a:spLocks noRot="1" noChangeAspect="1" noMove="1" noResize="1" noEditPoints="1" noAdjustHandles="1" noChangeArrowheads="1" noChangeShapeType="1" noTextEdit="1"/>
              </p:cNvSpPr>
              <p:nvPr/>
            </p:nvSpPr>
            <p:spPr>
              <a:xfrm>
                <a:off x="1260764" y="4572000"/>
                <a:ext cx="10681854" cy="1938990"/>
              </a:xfrm>
              <a:prstGeom prst="rect">
                <a:avLst/>
              </a:prstGeom>
              <a:blipFill>
                <a:blip r:embed="rId4"/>
                <a:stretch>
                  <a:fillRect l="-342" t="-5031"/>
                </a:stretch>
              </a:blipFill>
            </p:spPr>
            <p:txBody>
              <a:bodyPr/>
              <a:lstStyle/>
              <a:p>
                <a:r>
                  <a:rPr lang="tr-TR">
                    <a:noFill/>
                  </a:rPr>
                  <a:t> </a:t>
                </a:r>
              </a:p>
            </p:txBody>
          </p:sp>
        </mc:Fallback>
      </mc:AlternateContent>
    </p:spTree>
    <p:extLst>
      <p:ext uri="{BB962C8B-B14F-4D97-AF65-F5344CB8AC3E}">
        <p14:creationId xmlns:p14="http://schemas.microsoft.com/office/powerpoint/2010/main" val="198273589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623397" y="908723"/>
            <a:ext cx="11292835" cy="5114706"/>
          </a:xfrm>
        </p:spPr>
        <p:txBody>
          <a:bodyPr>
            <a:normAutofit/>
          </a:bodyPr>
          <a:lstStyle/>
          <a:p>
            <a:pPr marL="0" indent="0" fontAlgn="auto">
              <a:spcBef>
                <a:spcPts val="1000"/>
              </a:spcBef>
              <a:spcAft>
                <a:spcPts val="0"/>
              </a:spcAft>
              <a:buFont typeface="Wingdings"/>
              <a:buChar char=""/>
              <a:defRPr/>
            </a:pPr>
            <a:r>
              <a:rPr lang="tr-TR" sz="2600" b="1" dirty="0" smtClean="0">
                <a:solidFill>
                  <a:schemeClr val="accent1"/>
                </a:solidFill>
              </a:rPr>
              <a:t> Örnek</a:t>
            </a:r>
          </a:p>
          <a:p>
            <a:pPr marL="0" indent="0" fontAlgn="auto">
              <a:spcBef>
                <a:spcPts val="1000"/>
              </a:spcBef>
              <a:spcAft>
                <a:spcPts val="0"/>
              </a:spcAft>
              <a:buFont typeface="Wingdings" pitchFamily="2" charset="2"/>
              <a:buNone/>
              <a:defRPr/>
            </a:pPr>
            <a:r>
              <a:rPr lang="tr-TR" sz="2600" dirty="0" smtClean="0">
                <a:latin typeface="Arial" panose="020B0604020202020204" pitchFamily="34" charset="0"/>
                <a:cs typeface="Arial" panose="020B0604020202020204" pitchFamily="34" charset="0"/>
              </a:rPr>
              <a:t>Bir maddenin güçlük indeksi 0,40 ise bu maddenin standart sapması kaçtır?</a:t>
            </a:r>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endParaRPr lang="tr-TR" sz="2600" dirty="0" smtClean="0"/>
          </a:p>
          <a:p>
            <a:pPr marL="0" indent="0" fontAlgn="auto">
              <a:spcBef>
                <a:spcPts val="1000"/>
              </a:spcBef>
              <a:spcAft>
                <a:spcPts val="0"/>
              </a:spcAft>
              <a:buFont typeface="Wingdings" pitchFamily="2" charset="2"/>
              <a:buNone/>
              <a:defRPr/>
            </a:pPr>
            <a:r>
              <a:rPr lang="tr-TR" sz="2600" dirty="0" err="1" smtClean="0"/>
              <a:t>pj</a:t>
            </a:r>
            <a:r>
              <a:rPr lang="tr-TR" sz="2600" dirty="0" smtClean="0"/>
              <a:t>=0,40</a:t>
            </a:r>
          </a:p>
          <a:p>
            <a:pPr marL="0" indent="0" fontAlgn="auto">
              <a:spcBef>
                <a:spcPts val="1000"/>
              </a:spcBef>
              <a:spcAft>
                <a:spcPts val="0"/>
              </a:spcAft>
              <a:buFont typeface="Wingdings" pitchFamily="2" charset="2"/>
              <a:buNone/>
              <a:defRPr/>
            </a:pPr>
            <a:r>
              <a:rPr lang="tr-TR" sz="2600" dirty="0" err="1" smtClean="0"/>
              <a:t>qj</a:t>
            </a:r>
            <a:r>
              <a:rPr lang="tr-TR" sz="2600" dirty="0" smtClean="0"/>
              <a:t>=0,60 </a:t>
            </a:r>
          </a:p>
          <a:p>
            <a:pPr marL="0" indent="0" fontAlgn="auto">
              <a:spcBef>
                <a:spcPts val="1000"/>
              </a:spcBef>
              <a:spcAft>
                <a:spcPts val="0"/>
              </a:spcAft>
              <a:buFont typeface="Wingdings" pitchFamily="2" charset="2"/>
              <a:buNone/>
              <a:defRPr/>
            </a:pPr>
            <a:r>
              <a:rPr lang="tr-TR" sz="2600" dirty="0" err="1" smtClean="0"/>
              <a:t>sj</a:t>
            </a:r>
            <a:r>
              <a:rPr lang="tr-TR" sz="2600" dirty="0" smtClean="0"/>
              <a:t>=		       = 0,49</a:t>
            </a:r>
            <a:endParaRPr lang="tr-TR" dirty="0" smtClean="0"/>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448" y="2065102"/>
            <a:ext cx="3133429" cy="916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2"/>
          <p:cNvGraphicFramePr>
            <a:graphicFrameLocks noChangeAspect="1"/>
          </p:cNvGraphicFramePr>
          <p:nvPr>
            <p:extLst>
              <p:ext uri="{D42A27DB-BD31-4B8C-83A1-F6EECF244321}">
                <p14:modId xmlns:p14="http://schemas.microsoft.com/office/powerpoint/2010/main" val="3602936420"/>
              </p:ext>
            </p:extLst>
          </p:nvPr>
        </p:nvGraphicFramePr>
        <p:xfrm>
          <a:off x="1205047" y="4587636"/>
          <a:ext cx="1816100" cy="478367"/>
        </p:xfrm>
        <a:graphic>
          <a:graphicData uri="http://schemas.openxmlformats.org/presentationml/2006/ole">
            <mc:AlternateContent xmlns:mc="http://schemas.openxmlformats.org/markup-compatibility/2006">
              <mc:Choice xmlns:v="urn:schemas-microsoft-com:vml" Requires="v">
                <p:oleObj spid="_x0000_s2135" name="Denklem" r:id="rId4" imgW="723600" imgH="253800" progId="Equation.3">
                  <p:embed/>
                </p:oleObj>
              </mc:Choice>
              <mc:Fallback>
                <p:oleObj name="Denklem" r:id="rId4" imgW="72360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047" y="4587636"/>
                        <a:ext cx="1816100" cy="4783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963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id="{F0A52F76-FB5C-4A03-B381-6F38DD78C21E}"/>
                  </a:ext>
                </a:extLst>
              </p:cNvPr>
              <p:cNvSpPr>
                <a:spLocks noGrp="1"/>
              </p:cNvSpPr>
              <p:nvPr>
                <p:ph type="title"/>
              </p:nvPr>
            </p:nvSpPr>
            <p:spPr>
              <a:xfrm>
                <a:off x="1349262" y="548084"/>
                <a:ext cx="8911687" cy="684972"/>
              </a:xfrm>
            </p:spPr>
            <p:txBody>
              <a:bodyPr>
                <a:normAutofit fontScale="90000"/>
              </a:bodyPr>
              <a:lstStyle/>
              <a:p>
                <a:pPr algn="ctr"/>
                <a:r>
                  <a:rPr lang="tr-TR" b="1" i="1" dirty="0"/>
                  <a:t>Madde </a:t>
                </a:r>
                <a:r>
                  <a:rPr lang="tr-TR" b="1" i="1" dirty="0" smtClean="0"/>
                  <a:t>ayırt edicilik </a:t>
                </a:r>
                <a:r>
                  <a:rPr lang="tr-TR" b="1" i="1" dirty="0"/>
                  <a:t>gücü (</a:t>
                </a:r>
                <a14:m>
                  <m:oMath xmlns:m="http://schemas.openxmlformats.org/officeDocument/2006/math">
                    <m:sSub>
                      <m:sSubPr>
                        <m:ctrlPr>
                          <a:rPr lang="tr-TR" b="1" i="1" smtClean="0">
                            <a:latin typeface="Cambria Math" panose="02040503050406030204" pitchFamily="18" charset="0"/>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𝒋𝒙</m:t>
                        </m:r>
                      </m:sub>
                    </m:sSub>
                  </m:oMath>
                </a14:m>
                <a:r>
                  <a:rPr lang="tr-TR" b="1" i="1" dirty="0"/>
                  <a:t>)</a:t>
                </a:r>
              </a:p>
            </p:txBody>
          </p:sp>
        </mc:Choice>
        <mc:Fallback xmlns="">
          <p:sp>
            <p:nvSpPr>
              <p:cNvPr id="2" name="Başlık 1">
                <a:extLst>
                  <a:ext uri="{FF2B5EF4-FFF2-40B4-BE49-F238E27FC236}">
                    <a16:creationId xmlns:a16="http://schemas.microsoft.com/office/drawing/2014/main" id="{F0A52F76-FB5C-4A03-B381-6F38DD78C21E}"/>
                  </a:ext>
                </a:extLst>
              </p:cNvPr>
              <p:cNvSpPr>
                <a:spLocks noGrp="1" noRot="1" noChangeAspect="1" noMove="1" noResize="1" noEditPoints="1" noAdjustHandles="1" noChangeArrowheads="1" noChangeShapeType="1" noTextEdit="1"/>
              </p:cNvSpPr>
              <p:nvPr>
                <p:ph type="title"/>
              </p:nvPr>
            </p:nvSpPr>
            <p:spPr>
              <a:xfrm>
                <a:off x="1349262" y="548084"/>
                <a:ext cx="8911687" cy="684972"/>
              </a:xfrm>
              <a:blipFill>
                <a:blip r:embed="rId2"/>
                <a:stretch>
                  <a:fillRect t="-12500" b="-13393"/>
                </a:stretch>
              </a:blipFill>
            </p:spPr>
            <p:txBody>
              <a:bodyPr/>
              <a:lstStyle/>
              <a:p>
                <a:r>
                  <a:rPr lang="tr-TR">
                    <a:noFill/>
                  </a:rPr>
                  <a:t> </a:t>
                </a:r>
              </a:p>
            </p:txBody>
          </p:sp>
        </mc:Fallback>
      </mc:AlternateContent>
      <p:sp>
        <p:nvSpPr>
          <p:cNvPr id="3" name="İçerik Yer Tutucusu 2">
            <a:extLst>
              <a:ext uri="{FF2B5EF4-FFF2-40B4-BE49-F238E27FC236}">
                <a16:creationId xmlns:a16="http://schemas.microsoft.com/office/drawing/2014/main" id="{51E7F70C-C369-42C7-ACFC-5D4BFA917760}"/>
              </a:ext>
            </a:extLst>
          </p:cNvPr>
          <p:cNvSpPr>
            <a:spLocks noGrp="1"/>
          </p:cNvSpPr>
          <p:nvPr>
            <p:ph idx="1"/>
          </p:nvPr>
        </p:nvSpPr>
        <p:spPr>
          <a:xfrm>
            <a:off x="1467647" y="1340595"/>
            <a:ext cx="10419556" cy="4492169"/>
          </a:xfrm>
        </p:spPr>
        <p:txBody>
          <a:bodyPr>
            <a:noAutofit/>
          </a:bodyPr>
          <a:lstStyle/>
          <a:p>
            <a:r>
              <a:rPr lang="tr-TR" sz="2400" b="1" dirty="0">
                <a:latin typeface="Calibri" panose="020F0502020204030204" pitchFamily="34" charset="0"/>
                <a:cs typeface="Calibri" panose="020F0502020204030204" pitchFamily="34" charset="0"/>
              </a:rPr>
              <a:t>Öğrencilerin bir maddeden aldığı puanlarla testin tümünden aldıkları puanlar arasındaki korelasyon </a:t>
            </a:r>
            <a:r>
              <a:rPr lang="tr-TR" sz="2400" b="1" dirty="0" smtClean="0">
                <a:latin typeface="Calibri" panose="020F0502020204030204" pitchFamily="34" charset="0"/>
                <a:cs typeface="Calibri" panose="020F0502020204030204" pitchFamily="34" charset="0"/>
              </a:rPr>
              <a:t>katsayısı (madde-test korelasyonu), </a:t>
            </a:r>
            <a:r>
              <a:rPr lang="tr-TR" sz="2400" b="1" dirty="0">
                <a:latin typeface="Calibri" panose="020F0502020204030204" pitchFamily="34" charset="0"/>
                <a:cs typeface="Calibri" panose="020F0502020204030204" pitchFamily="34" charset="0"/>
              </a:rPr>
              <a:t>o maddenin testin ölçtüğü değişkenle ilişkisini verir. </a:t>
            </a:r>
          </a:p>
          <a:p>
            <a:r>
              <a:rPr lang="tr-TR" sz="2400" b="1" dirty="0">
                <a:latin typeface="Calibri" panose="020F0502020204030204" pitchFamily="34" charset="0"/>
                <a:cs typeface="Calibri" panose="020F0502020204030204" pitchFamily="34" charset="0"/>
              </a:rPr>
              <a:t>Aynı zamanda bu hesaplanan korelasyon katsayısı bir iç tutarlılık ölçüsüdür. </a:t>
            </a:r>
          </a:p>
          <a:p>
            <a:r>
              <a:rPr lang="tr-TR" sz="2400" b="1" dirty="0">
                <a:latin typeface="Calibri" panose="020F0502020204030204" pitchFamily="34" charset="0"/>
                <a:cs typeface="Calibri" panose="020F0502020204030204" pitchFamily="34" charset="0"/>
              </a:rPr>
              <a:t>Bu </a:t>
            </a:r>
            <a:r>
              <a:rPr lang="tr-TR" sz="2400" b="1" dirty="0" smtClean="0">
                <a:latin typeface="Calibri" panose="020F0502020204030204" pitchFamily="34" charset="0"/>
                <a:cs typeface="Calibri" panose="020F0502020204030204" pitchFamily="34" charset="0"/>
              </a:rPr>
              <a:t>katsayı, </a:t>
            </a:r>
            <a:r>
              <a:rPr lang="tr-TR" sz="2400" b="1" dirty="0">
                <a:latin typeface="Calibri" panose="020F0502020204030204" pitchFamily="34" charset="0"/>
                <a:cs typeface="Calibri" panose="020F0502020204030204" pitchFamily="34" charset="0"/>
              </a:rPr>
              <a:t>o maddenin </a:t>
            </a:r>
            <a:r>
              <a:rPr lang="tr-TR" sz="2400" b="1" dirty="0" smtClean="0">
                <a:latin typeface="Calibri" panose="020F0502020204030204" pitchFamily="34" charset="0"/>
                <a:cs typeface="Calibri" panose="020F0502020204030204" pitchFamily="34" charset="0"/>
              </a:rPr>
              <a:t>ayırtedicilik </a:t>
            </a:r>
            <a:r>
              <a:rPr lang="tr-TR" sz="2400" b="1" dirty="0">
                <a:latin typeface="Calibri" panose="020F0502020204030204" pitchFamily="34" charset="0"/>
                <a:cs typeface="Calibri" panose="020F0502020204030204" pitchFamily="34" charset="0"/>
              </a:rPr>
              <a:t>gücü olarak da değerlendirilebilir.</a:t>
            </a:r>
          </a:p>
          <a:p>
            <a:r>
              <a:rPr lang="tr-TR" sz="2400" b="1" dirty="0" smtClean="0">
                <a:latin typeface="Calibri" panose="020F0502020204030204" pitchFamily="34" charset="0"/>
                <a:cs typeface="Calibri" panose="020F0502020204030204" pitchFamily="34" charset="0"/>
              </a:rPr>
              <a:t>Testlerde </a:t>
            </a:r>
            <a:r>
              <a:rPr lang="tr-TR" sz="2400" b="1" dirty="0">
                <a:latin typeface="Calibri" panose="020F0502020204030204" pitchFamily="34" charset="0"/>
                <a:cs typeface="Calibri" panose="020F0502020204030204" pitchFamily="34" charset="0"/>
              </a:rPr>
              <a:t>0,40 altında </a:t>
            </a:r>
            <a:r>
              <a:rPr lang="tr-TR" sz="2400" b="1" dirty="0" smtClean="0">
                <a:latin typeface="Calibri" panose="020F0502020204030204" pitchFamily="34" charset="0"/>
                <a:cs typeface="Calibri" panose="020F0502020204030204" pitchFamily="34" charset="0"/>
              </a:rPr>
              <a:t>ayırtedicilik </a:t>
            </a:r>
            <a:r>
              <a:rPr lang="tr-TR" sz="2400" b="1" dirty="0">
                <a:latin typeface="Calibri" panose="020F0502020204030204" pitchFamily="34" charset="0"/>
                <a:cs typeface="Calibri" panose="020F0502020204030204" pitchFamily="34" charset="0"/>
              </a:rPr>
              <a:t>gücü olan madde ve seçeneklerde düzenlemeler yapılarak </a:t>
            </a:r>
            <a:r>
              <a:rPr lang="tr-TR" sz="2400" b="1" dirty="0" smtClean="0">
                <a:latin typeface="Calibri" panose="020F0502020204030204" pitchFamily="34" charset="0"/>
                <a:cs typeface="Calibri" panose="020F0502020204030204" pitchFamily="34" charset="0"/>
              </a:rPr>
              <a:t>testin ayırdedicilik </a:t>
            </a:r>
            <a:r>
              <a:rPr lang="tr-TR" sz="2400" b="1" dirty="0">
                <a:latin typeface="Calibri" panose="020F0502020204030204" pitchFamily="34" charset="0"/>
                <a:cs typeface="Calibri" panose="020F0502020204030204" pitchFamily="34" charset="0"/>
              </a:rPr>
              <a:t>gücü artırılabilir. </a:t>
            </a:r>
          </a:p>
          <a:p>
            <a:r>
              <a:rPr lang="tr-TR" sz="2400" b="1" dirty="0" smtClean="0">
                <a:latin typeface="Calibri" panose="020F0502020204030204" pitchFamily="34" charset="0"/>
                <a:cs typeface="Calibri" panose="020F0502020204030204" pitchFamily="34" charset="0"/>
              </a:rPr>
              <a:t>Ayırtedicilik </a:t>
            </a:r>
            <a:r>
              <a:rPr lang="tr-TR" sz="2400" b="1" dirty="0">
                <a:latin typeface="Calibri" panose="020F0502020204030204" pitchFamily="34" charset="0"/>
                <a:cs typeface="Calibri" panose="020F0502020204030204" pitchFamily="34" charset="0"/>
              </a:rPr>
              <a:t>gücü 0,20 ‘</a:t>
            </a:r>
            <a:r>
              <a:rPr lang="tr-TR" sz="2400" b="1" dirty="0" err="1">
                <a:latin typeface="Calibri" panose="020F0502020204030204" pitchFamily="34" charset="0"/>
                <a:cs typeface="Calibri" panose="020F0502020204030204" pitchFamily="34" charset="0"/>
              </a:rPr>
              <a:t>nin</a:t>
            </a:r>
            <a:r>
              <a:rPr lang="tr-TR" sz="2400" b="1" dirty="0">
                <a:latin typeface="Calibri" panose="020F0502020204030204" pitchFamily="34" charset="0"/>
                <a:cs typeface="Calibri" panose="020F0502020204030204" pitchFamily="34" charset="0"/>
              </a:rPr>
              <a:t> altında olan maddeler testten çıkarılmalıdır. </a:t>
            </a:r>
          </a:p>
          <a:p>
            <a:r>
              <a:rPr lang="tr-TR" sz="2400" b="1" dirty="0">
                <a:latin typeface="Calibri" panose="020F0502020204030204" pitchFamily="34" charset="0"/>
                <a:cs typeface="Calibri" panose="020F0502020204030204" pitchFamily="34" charset="0"/>
              </a:rPr>
              <a:t>Ayırtedicilik gücü 0,40’ın üzerinde olan maddeler ise çok iyi maddeler olarak nitelenebilir.</a:t>
            </a:r>
          </a:p>
        </p:txBody>
      </p:sp>
    </p:spTree>
    <p:extLst>
      <p:ext uri="{BB962C8B-B14F-4D97-AF65-F5344CB8AC3E}">
        <p14:creationId xmlns:p14="http://schemas.microsoft.com/office/powerpoint/2010/main" val="28158152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id="{6D89A6E6-AF87-44A7-861C-A0B783ADF080}"/>
                  </a:ext>
                </a:extLst>
              </p:cNvPr>
              <p:cNvSpPr>
                <a:spLocks noGrp="1"/>
              </p:cNvSpPr>
              <p:nvPr>
                <p:ph type="title"/>
              </p:nvPr>
            </p:nvSpPr>
            <p:spPr>
              <a:xfrm>
                <a:off x="2012392" y="377542"/>
                <a:ext cx="8911687" cy="870861"/>
              </a:xfrm>
            </p:spPr>
            <p:txBody>
              <a:bodyPr/>
              <a:lstStyle/>
              <a:p>
                <a:r>
                  <a:rPr lang="tr-TR" b="1" i="1" dirty="0"/>
                  <a:t>Madde güvenirliği (</a:t>
                </a:r>
                <a14:m>
                  <m:oMath xmlns:m="http://schemas.openxmlformats.org/officeDocument/2006/math">
                    <m:sSub>
                      <m:sSubPr>
                        <m:ctrlPr>
                          <a:rPr lang="tr-TR" b="1" i="1" smtClean="0">
                            <a:latin typeface="Cambria Math" panose="02040503050406030204" pitchFamily="18" charset="0"/>
                          </a:rPr>
                        </m:ctrlPr>
                      </m:sSubPr>
                      <m:e>
                        <m:r>
                          <a:rPr lang="tr-TR" b="1" i="1" smtClean="0">
                            <a:latin typeface="Cambria Math" panose="02040503050406030204" pitchFamily="18" charset="0"/>
                          </a:rPr>
                          <m:t>𝒓</m:t>
                        </m:r>
                      </m:e>
                      <m:sub>
                        <m:r>
                          <a:rPr lang="tr-TR" b="1" i="1" smtClean="0">
                            <a:latin typeface="Cambria Math" panose="02040503050406030204" pitchFamily="18" charset="0"/>
                          </a:rPr>
                          <m:t>𝒋</m:t>
                        </m:r>
                      </m:sub>
                    </m:sSub>
                  </m:oMath>
                </a14:m>
                <a:r>
                  <a:rPr lang="tr-TR" b="1" i="1" dirty="0"/>
                  <a:t>)</a:t>
                </a:r>
              </a:p>
            </p:txBody>
          </p:sp>
        </mc:Choice>
        <mc:Fallback xmlns="">
          <p:sp>
            <p:nvSpPr>
              <p:cNvPr id="2" name="Başlık 1">
                <a:extLst>
                  <a:ext uri="{FF2B5EF4-FFF2-40B4-BE49-F238E27FC236}">
                    <a16:creationId xmlns="" xmlns:a16="http://schemas.microsoft.com/office/drawing/2014/main" xmlns:a14="http://schemas.microsoft.com/office/drawing/2010/main" id="{6D89A6E6-AF87-44A7-861C-A0B783ADF080}"/>
                  </a:ext>
                </a:extLst>
              </p:cNvPr>
              <p:cNvSpPr>
                <a:spLocks noGrp="1" noRot="1" noChangeAspect="1" noMove="1" noResize="1" noEditPoints="1" noAdjustHandles="1" noChangeArrowheads="1" noChangeShapeType="1" noTextEdit="1"/>
              </p:cNvSpPr>
              <p:nvPr>
                <p:ph type="title"/>
              </p:nvPr>
            </p:nvSpPr>
            <p:spPr>
              <a:xfrm>
                <a:off x="2012355" y="377368"/>
                <a:ext cx="8911687" cy="870861"/>
              </a:xfrm>
              <a:blipFill rotWithShape="1">
                <a:blip r:embed="rId2"/>
                <a:stretch>
                  <a:fillRect l="-2052" t="-11189"/>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21879F4-7E63-49EC-9C49-53DFD9D49A78}"/>
                  </a:ext>
                </a:extLst>
              </p:cNvPr>
              <p:cNvSpPr>
                <a:spLocks noGrp="1"/>
              </p:cNvSpPr>
              <p:nvPr>
                <p:ph idx="1"/>
              </p:nvPr>
            </p:nvSpPr>
            <p:spPr>
              <a:xfrm>
                <a:off x="1450797" y="1248403"/>
                <a:ext cx="10561094" cy="5382160"/>
              </a:xfrm>
            </p:spPr>
            <p:txBody>
              <a:bodyPr>
                <a:noAutofit/>
              </a:bodyPr>
              <a:lstStyle/>
              <a:p>
                <a:r>
                  <a:rPr lang="tr-TR" sz="2400" dirty="0" smtClean="0">
                    <a:solidFill>
                      <a:schemeClr val="tx1"/>
                    </a:solidFill>
                    <a:latin typeface="Calibri" panose="020F0502020204030204" pitchFamily="34" charset="0"/>
                    <a:cs typeface="Calibri" panose="020F0502020204030204" pitchFamily="34" charset="0"/>
                  </a:rPr>
                  <a:t>Bir test maddesinin güvenirliği ne kadar yüksekse, o madde o kadar kaliteli demektir. </a:t>
                </a:r>
              </a:p>
              <a:p>
                <a:r>
                  <a:rPr lang="tr-TR" sz="2400" dirty="0">
                    <a:solidFill>
                      <a:schemeClr val="tx1"/>
                    </a:solidFill>
                    <a:latin typeface="Calibri" panose="020F0502020204030204" pitchFamily="34" charset="0"/>
                    <a:cs typeface="Calibri" panose="020F0502020204030204" pitchFamily="34" charset="0"/>
                  </a:rPr>
                  <a:t>Matematiksel olarak bir maddenin güvenirlik katsayısı, o maddenin </a:t>
                </a:r>
                <a:r>
                  <a:rPr lang="tr-TR" sz="2400" dirty="0" smtClean="0">
                    <a:solidFill>
                      <a:schemeClr val="tx1"/>
                    </a:solidFill>
                    <a:latin typeface="Calibri" panose="020F0502020204030204" pitchFamily="34" charset="0"/>
                    <a:cs typeface="Calibri" panose="020F0502020204030204" pitchFamily="34" charset="0"/>
                  </a:rPr>
                  <a:t>ayırt edicilik gücü ile </a:t>
                </a:r>
                <a:r>
                  <a:rPr lang="tr-TR" sz="2400" dirty="0">
                    <a:solidFill>
                      <a:schemeClr val="tx1"/>
                    </a:solidFill>
                    <a:latin typeface="Calibri" panose="020F0502020204030204" pitchFamily="34" charset="0"/>
                    <a:cs typeface="Calibri" panose="020F0502020204030204" pitchFamily="34" charset="0"/>
                  </a:rPr>
                  <a:t>standart sapmasının çarpımına eşittir.</a:t>
                </a:r>
              </a:p>
              <a:p>
                <a:pPr marL="0" indent="0" algn="ctr">
                  <a:buNone/>
                </a:pPr>
                <a14:m>
                  <m:oMath xmlns:m="http://schemas.openxmlformats.org/officeDocument/2006/math">
                    <m:sSub>
                      <m:sSubPr>
                        <m:ctrlPr>
                          <a:rPr lang="tr-TR" sz="2800" b="1" i="1">
                            <a:solidFill>
                              <a:schemeClr val="tx1"/>
                            </a:solidFill>
                            <a:latin typeface="Cambria Math" panose="02040503050406030204" pitchFamily="18" charset="0"/>
                          </a:rPr>
                        </m:ctrlPr>
                      </m:sSubPr>
                      <m:e>
                        <m:r>
                          <m:rPr>
                            <m:nor/>
                          </m:rPr>
                          <a:rPr lang="tr-TR" sz="2800" b="1">
                            <a:solidFill>
                              <a:schemeClr val="tx1"/>
                            </a:solidFill>
                            <a:latin typeface="Calibri" panose="020F0502020204030204" pitchFamily="34" charset="0"/>
                            <a:cs typeface="Calibri" panose="020F0502020204030204" pitchFamily="34" charset="0"/>
                          </a:rPr>
                          <m:t>M</m:t>
                        </m:r>
                        <m:r>
                          <m:rPr>
                            <m:nor/>
                          </m:rPr>
                          <a:rPr lang="tr-TR" sz="2800" b="1" dirty="0">
                            <a:solidFill>
                              <a:schemeClr val="tx1"/>
                            </a:solidFill>
                            <a:latin typeface="Calibri" panose="020F0502020204030204" pitchFamily="34" charset="0"/>
                            <a:cs typeface="Calibri" panose="020F0502020204030204" pitchFamily="34" charset="0"/>
                          </a:rPr>
                          <m:t>addenin</m:t>
                        </m:r>
                        <m:r>
                          <m:rPr>
                            <m:nor/>
                          </m:rPr>
                          <a:rPr lang="tr-TR" sz="2800" b="1" dirty="0">
                            <a:solidFill>
                              <a:schemeClr val="tx1"/>
                            </a:solidFill>
                            <a:latin typeface="Calibri" panose="020F0502020204030204" pitchFamily="34" charset="0"/>
                            <a:cs typeface="Calibri" panose="020F0502020204030204" pitchFamily="34" charset="0"/>
                          </a:rPr>
                          <m:t> </m:t>
                        </m:r>
                        <m:r>
                          <m:rPr>
                            <m:nor/>
                          </m:rPr>
                          <a:rPr lang="tr-TR" sz="2800" b="1" dirty="0">
                            <a:solidFill>
                              <a:schemeClr val="tx1"/>
                            </a:solidFill>
                            <a:latin typeface="Calibri" panose="020F0502020204030204" pitchFamily="34" charset="0"/>
                            <a:cs typeface="Calibri" panose="020F0502020204030204" pitchFamily="34" charset="0"/>
                          </a:rPr>
                          <m:t>g</m:t>
                        </m:r>
                        <m:r>
                          <m:rPr>
                            <m:nor/>
                          </m:rPr>
                          <a:rPr lang="tr-TR" sz="2800" b="1" dirty="0">
                            <a:solidFill>
                              <a:schemeClr val="tx1"/>
                            </a:solidFill>
                            <a:latin typeface="Calibri" panose="020F0502020204030204" pitchFamily="34" charset="0"/>
                            <a:cs typeface="Calibri" panose="020F0502020204030204" pitchFamily="34" charset="0"/>
                          </a:rPr>
                          <m:t>ü</m:t>
                        </m:r>
                        <m:r>
                          <m:rPr>
                            <m:nor/>
                          </m:rPr>
                          <a:rPr lang="tr-TR" sz="2800" b="1" dirty="0">
                            <a:solidFill>
                              <a:schemeClr val="tx1"/>
                            </a:solidFill>
                            <a:latin typeface="Calibri" panose="020F0502020204030204" pitchFamily="34" charset="0"/>
                            <a:cs typeface="Calibri" panose="020F0502020204030204" pitchFamily="34" charset="0"/>
                          </a:rPr>
                          <m:t>venirlik</m:t>
                        </m:r>
                        <m:r>
                          <m:rPr>
                            <m:nor/>
                          </m:rPr>
                          <a:rPr lang="tr-TR" sz="2800" b="1" dirty="0">
                            <a:solidFill>
                              <a:schemeClr val="tx1"/>
                            </a:solidFill>
                            <a:latin typeface="Calibri" panose="020F0502020204030204" pitchFamily="34" charset="0"/>
                            <a:cs typeface="Calibri" panose="020F0502020204030204" pitchFamily="34" charset="0"/>
                          </a:rPr>
                          <m:t> </m:t>
                        </m:r>
                        <m:r>
                          <m:rPr>
                            <m:nor/>
                          </m:rPr>
                          <a:rPr lang="tr-TR" sz="2800" b="1" dirty="0">
                            <a:solidFill>
                              <a:schemeClr val="tx1"/>
                            </a:solidFill>
                            <a:latin typeface="Calibri" panose="020F0502020204030204" pitchFamily="34" charset="0"/>
                            <a:cs typeface="Calibri" panose="020F0502020204030204" pitchFamily="34" charset="0"/>
                          </a:rPr>
                          <m:t>katsay</m:t>
                        </m:r>
                        <m:r>
                          <m:rPr>
                            <m:nor/>
                          </m:rPr>
                          <a:rPr lang="tr-TR" sz="2800" b="1" dirty="0">
                            <a:solidFill>
                              <a:schemeClr val="tx1"/>
                            </a:solidFill>
                            <a:latin typeface="Calibri" panose="020F0502020204030204" pitchFamily="34" charset="0"/>
                            <a:cs typeface="Calibri" panose="020F0502020204030204" pitchFamily="34" charset="0"/>
                          </a:rPr>
                          <m:t>ı</m:t>
                        </m:r>
                        <m:r>
                          <m:rPr>
                            <m:nor/>
                          </m:rPr>
                          <a:rPr lang="tr-TR" sz="2800" b="1" dirty="0">
                            <a:solidFill>
                              <a:schemeClr val="tx1"/>
                            </a:solidFill>
                            <a:latin typeface="Calibri" panose="020F0502020204030204" pitchFamily="34" charset="0"/>
                            <a:cs typeface="Calibri" panose="020F0502020204030204" pitchFamily="34" charset="0"/>
                          </a:rPr>
                          <m:t>s</m:t>
                        </m:r>
                        <m:r>
                          <m:rPr>
                            <m:nor/>
                          </m:rPr>
                          <a:rPr lang="tr-TR" sz="2800" b="1" dirty="0">
                            <a:solidFill>
                              <a:schemeClr val="tx1"/>
                            </a:solidFill>
                            <a:latin typeface="Calibri" panose="020F0502020204030204" pitchFamily="34" charset="0"/>
                            <a:cs typeface="Calibri" panose="020F0502020204030204" pitchFamily="34" charset="0"/>
                          </a:rPr>
                          <m:t>ı (</m:t>
                        </m:r>
                        <m:r>
                          <a:rPr lang="tr-TR" sz="2800" b="1" i="1">
                            <a:solidFill>
                              <a:schemeClr val="tx1"/>
                            </a:solidFill>
                            <a:latin typeface="Cambria Math" panose="02040503050406030204" pitchFamily="18" charset="0"/>
                          </a:rPr>
                          <m:t>𝒓</m:t>
                        </m:r>
                      </m:e>
                      <m:sub>
                        <m:r>
                          <a:rPr lang="tr-TR" sz="2800" b="1" i="1">
                            <a:solidFill>
                              <a:schemeClr val="tx1"/>
                            </a:solidFill>
                            <a:latin typeface="Cambria Math" panose="02040503050406030204" pitchFamily="18" charset="0"/>
                          </a:rPr>
                          <m:t>𝒋</m:t>
                        </m:r>
                      </m:sub>
                    </m:sSub>
                  </m:oMath>
                </a14:m>
                <a:r>
                  <a:rPr lang="tr-TR" sz="2800" b="1" dirty="0">
                    <a:solidFill>
                      <a:schemeClr val="tx1"/>
                    </a:solidFill>
                    <a:latin typeface="Calibri" panose="020F0502020204030204" pitchFamily="34" charset="0"/>
                    <a:cs typeface="Calibri" panose="020F0502020204030204" pitchFamily="34" charset="0"/>
                  </a:rPr>
                  <a:t>) =</a:t>
                </a:r>
                <a14:m>
                  <m:oMath xmlns:m="http://schemas.openxmlformats.org/officeDocument/2006/math">
                    <m:sSub>
                      <m:sSubPr>
                        <m:ctrlPr>
                          <a:rPr lang="tr-TR" sz="2800" b="1" i="1" dirty="0">
                            <a:solidFill>
                              <a:schemeClr val="tx1"/>
                            </a:solidFill>
                            <a:latin typeface="Cambria Math" panose="02040503050406030204" pitchFamily="18" charset="0"/>
                          </a:rPr>
                        </m:ctrlPr>
                      </m:sSubPr>
                      <m:e>
                        <m:r>
                          <a:rPr lang="tr-TR" sz="2800" b="1" dirty="0">
                            <a:solidFill>
                              <a:schemeClr val="tx1"/>
                            </a:solidFill>
                            <a:latin typeface="Cambria Math"/>
                          </a:rPr>
                          <m:t> </m:t>
                        </m:r>
                        <m:r>
                          <a:rPr lang="tr-TR" sz="2800" b="1" i="1" dirty="0">
                            <a:solidFill>
                              <a:schemeClr val="tx1"/>
                            </a:solidFill>
                            <a:latin typeface="Cambria Math" panose="02040503050406030204" pitchFamily="18" charset="0"/>
                          </a:rPr>
                          <m:t>𝒓</m:t>
                        </m:r>
                      </m:e>
                      <m:sub>
                        <m:r>
                          <a:rPr lang="tr-TR" sz="2800" b="1" i="1" dirty="0">
                            <a:solidFill>
                              <a:schemeClr val="tx1"/>
                            </a:solidFill>
                            <a:latin typeface="Cambria Math" panose="02040503050406030204" pitchFamily="18" charset="0"/>
                          </a:rPr>
                          <m:t>𝒋𝒙</m:t>
                        </m:r>
                      </m:sub>
                    </m:sSub>
                    <m:sSub>
                      <m:sSubPr>
                        <m:ctrlPr>
                          <a:rPr lang="tr-TR" sz="2800" b="1" i="1" dirty="0">
                            <a:solidFill>
                              <a:schemeClr val="tx1"/>
                            </a:solidFill>
                            <a:latin typeface="Cambria Math" panose="02040503050406030204" pitchFamily="18" charset="0"/>
                          </a:rPr>
                        </m:ctrlPr>
                      </m:sSubPr>
                      <m:e>
                        <m:r>
                          <a:rPr lang="tr-TR" sz="2800" b="1" i="1" dirty="0">
                            <a:solidFill>
                              <a:schemeClr val="tx1"/>
                            </a:solidFill>
                            <a:latin typeface="Cambria Math" panose="02040503050406030204" pitchFamily="18" charset="0"/>
                          </a:rPr>
                          <m:t>𝒔</m:t>
                        </m:r>
                      </m:e>
                      <m:sub>
                        <m:r>
                          <a:rPr lang="tr-TR" sz="2800" b="1" i="1" dirty="0">
                            <a:solidFill>
                              <a:schemeClr val="tx1"/>
                            </a:solidFill>
                            <a:latin typeface="Cambria Math" panose="02040503050406030204" pitchFamily="18" charset="0"/>
                          </a:rPr>
                          <m:t>𝒋</m:t>
                        </m:r>
                      </m:sub>
                    </m:sSub>
                  </m:oMath>
                </a14:m>
                <a:endParaRPr lang="tr-TR" sz="2800" b="1" dirty="0">
                  <a:solidFill>
                    <a:schemeClr val="tx1"/>
                  </a:solidFill>
                  <a:latin typeface="Calibri" panose="020F0502020204030204" pitchFamily="34" charset="0"/>
                  <a:cs typeface="Calibri" panose="020F0502020204030204" pitchFamily="34" charset="0"/>
                </a:endParaRPr>
              </a:p>
              <a:p>
                <a:pPr marL="457189" indent="-361942" algn="ctr" defTabSz="914377">
                  <a:spcBef>
                    <a:spcPts val="0"/>
                  </a:spcBef>
                  <a:buClr>
                    <a:srgbClr val="212121"/>
                  </a:buClr>
                  <a:buSzPts val="2100"/>
                  <a:buFont typeface="Source Code Pro"/>
                  <a:buChar char="●"/>
                </a:pPr>
                <a:r>
                  <a:rPr lang="tr-TR" sz="2800" dirty="0">
                    <a:solidFill>
                      <a:schemeClr val="tx1"/>
                    </a:solidFill>
                    <a:latin typeface="Calibri" panose="020F0502020204030204" pitchFamily="34" charset="0"/>
                    <a:cs typeface="Calibri" panose="020F0502020204030204" pitchFamily="34" charset="0"/>
                  </a:rPr>
                  <a:t>Madde güvenirliği = </a:t>
                </a:r>
                <a:r>
                  <a:rPr lang="tr-TR" sz="2800" dirty="0" smtClean="0">
                    <a:solidFill>
                      <a:schemeClr val="tx1"/>
                    </a:solidFill>
                    <a:latin typeface="Calibri" panose="020F0502020204030204" pitchFamily="34" charset="0"/>
                    <a:cs typeface="Calibri" panose="020F0502020204030204" pitchFamily="34" charset="0"/>
                  </a:rPr>
                  <a:t>Madde ayırtediciliği </a:t>
                </a:r>
                <a:r>
                  <a:rPr lang="tr-TR" sz="2800" dirty="0">
                    <a:solidFill>
                      <a:schemeClr val="tx1"/>
                    </a:solidFill>
                    <a:latin typeface="Calibri" panose="020F0502020204030204" pitchFamily="34" charset="0"/>
                    <a:cs typeface="Calibri" panose="020F0502020204030204" pitchFamily="34" charset="0"/>
                  </a:rPr>
                  <a:t>x Madde standart sapması</a:t>
                </a:r>
              </a:p>
              <a:p>
                <a:pPr marL="95247" indent="0" algn="ctr" defTabSz="914377">
                  <a:spcBef>
                    <a:spcPts val="0"/>
                  </a:spcBef>
                  <a:buClr>
                    <a:srgbClr val="212121"/>
                  </a:buClr>
                  <a:buSzPts val="2100"/>
                  <a:buNone/>
                </a:pPr>
                <a:endParaRPr lang="tr-TR" sz="2400" b="1" kern="0" dirty="0">
                  <a:solidFill>
                    <a:schemeClr val="tx1"/>
                  </a:solidFill>
                  <a:latin typeface="Calibri" panose="020F0502020204030204" pitchFamily="34" charset="0"/>
                  <a:ea typeface="Comfortaa"/>
                  <a:cs typeface="Calibri" panose="020F0502020204030204" pitchFamily="34" charset="0"/>
                  <a:sym typeface="Comfortaa"/>
                </a:endParaRPr>
              </a:p>
              <a:p>
                <a:pPr marL="95247" indent="0" algn="ctr" defTabSz="914377">
                  <a:spcBef>
                    <a:spcPts val="0"/>
                  </a:spcBef>
                  <a:buClr>
                    <a:srgbClr val="212121"/>
                  </a:buClr>
                  <a:buSzPts val="2100"/>
                  <a:buNone/>
                </a:pPr>
                <a:r>
                  <a:rPr lang="tr-TR" sz="2400" b="1" kern="0" dirty="0" smtClean="0">
                    <a:solidFill>
                      <a:schemeClr val="tx1"/>
                    </a:solidFill>
                    <a:latin typeface="Calibri" panose="020F0502020204030204" pitchFamily="34" charset="0"/>
                    <a:ea typeface="Comfortaa"/>
                    <a:cs typeface="Calibri" panose="020F0502020204030204" pitchFamily="34" charset="0"/>
                    <a:sym typeface="Comfortaa"/>
                  </a:rPr>
                  <a:t>Örnek</a:t>
                </a:r>
                <a:r>
                  <a:rPr lang="tr-TR" sz="2400" b="1" kern="0" dirty="0">
                    <a:solidFill>
                      <a:schemeClr val="tx1"/>
                    </a:solidFill>
                    <a:latin typeface="Calibri" panose="020F0502020204030204" pitchFamily="34" charset="0"/>
                    <a:ea typeface="Comfortaa"/>
                    <a:cs typeface="Calibri" panose="020F0502020204030204" pitchFamily="34" charset="0"/>
                    <a:sym typeface="Comfortaa"/>
                  </a:rPr>
                  <a:t>:</a:t>
                </a:r>
                <a:r>
                  <a:rPr lang="tr-TR" sz="2400" b="1" kern="0" dirty="0">
                    <a:solidFill>
                      <a:schemeClr val="tx1"/>
                    </a:solidFill>
                    <a:latin typeface="Calibri" panose="020F0502020204030204" pitchFamily="34" charset="0"/>
                    <a:cs typeface="Calibri" panose="020F0502020204030204" pitchFamily="34" charset="0"/>
                    <a:sym typeface="Source Code Pro"/>
                  </a:rPr>
                  <a:t> </a:t>
                </a:r>
                <a:r>
                  <a:rPr lang="tr-TR" sz="2400" kern="0" dirty="0" smtClean="0">
                    <a:solidFill>
                      <a:schemeClr val="tx1"/>
                    </a:solidFill>
                    <a:latin typeface="Calibri" panose="020F0502020204030204" pitchFamily="34" charset="0"/>
                    <a:cs typeface="Calibri" panose="020F0502020204030204" pitchFamily="34" charset="0"/>
                    <a:sym typeface="Source Code Pro"/>
                  </a:rPr>
                  <a:t>Madde puanlarının Standart </a:t>
                </a:r>
                <a:r>
                  <a:rPr lang="tr-TR" sz="2400" kern="0" dirty="0">
                    <a:solidFill>
                      <a:schemeClr val="tx1"/>
                    </a:solidFill>
                    <a:latin typeface="Calibri" panose="020F0502020204030204" pitchFamily="34" charset="0"/>
                    <a:cs typeface="Calibri" panose="020F0502020204030204" pitchFamily="34" charset="0"/>
                    <a:sym typeface="Source Code Pro"/>
                  </a:rPr>
                  <a:t>sapması 5, madde ayırt ediciliği 0,60 olan bir maddenin güvenirliği kaçtır?</a:t>
                </a:r>
              </a:p>
              <a:p>
                <a:pPr marL="457189" indent="-361942" algn="ctr" defTabSz="914377">
                  <a:spcBef>
                    <a:spcPts val="0"/>
                  </a:spcBef>
                  <a:buClr>
                    <a:srgbClr val="212121"/>
                  </a:buClr>
                  <a:buSzPts val="2100"/>
                  <a:buFont typeface="Source Code Pro"/>
                  <a:buChar char="●"/>
                </a:pPr>
                <a:endParaRPr lang="tr-TR" sz="2400" kern="0" dirty="0">
                  <a:solidFill>
                    <a:schemeClr val="tx1"/>
                  </a:solidFill>
                  <a:latin typeface="Calibri" panose="020F0502020204030204" pitchFamily="34" charset="0"/>
                  <a:cs typeface="Calibri" panose="020F0502020204030204" pitchFamily="34" charset="0"/>
                  <a:sym typeface="Source Code Pro"/>
                </a:endParaRPr>
              </a:p>
              <a:p>
                <a:pPr marL="0" indent="0" algn="ctr" defTabSz="914377">
                  <a:spcBef>
                    <a:spcPts val="0"/>
                  </a:spcBef>
                  <a:buClr>
                    <a:srgbClr val="212121"/>
                  </a:buClr>
                  <a:buSzPts val="2100"/>
                  <a:buNone/>
                </a:pPr>
                <a:r>
                  <a:rPr lang="tr-TR" sz="2400" kern="0" dirty="0">
                    <a:solidFill>
                      <a:schemeClr val="tx1"/>
                    </a:solidFill>
                    <a:latin typeface="Calibri" panose="020F0502020204030204" pitchFamily="34" charset="0"/>
                    <a:cs typeface="Calibri" panose="020F0502020204030204" pitchFamily="34" charset="0"/>
                    <a:sym typeface="Source Code Pro"/>
                  </a:rPr>
                  <a:t>Maddenin güvenirliği = 0,60 × 5  = 3</a:t>
                </a:r>
              </a:p>
              <a:p>
                <a:pPr marL="0" indent="0">
                  <a:buNone/>
                </a:pPr>
                <a:r>
                  <a:rPr lang="tr-TR" sz="2400" dirty="0">
                    <a:solidFill>
                      <a:schemeClr val="tx1"/>
                    </a:solidFill>
                    <a:latin typeface="Calibri" panose="020F0502020204030204" pitchFamily="34" charset="0"/>
                    <a:cs typeface="Calibri" panose="020F0502020204030204" pitchFamily="34" charset="0"/>
                  </a:rPr>
                  <a:t>Sonuç: Bir maddenin ayırdediciliği ve/veya standart sapması arttıkça güvenirliği de artar.</a:t>
                </a:r>
              </a:p>
            </p:txBody>
          </p:sp>
        </mc:Choice>
        <mc:Fallback xmlns="">
          <p:sp>
            <p:nvSpPr>
              <p:cNvPr id="3" name="İçerik Yer Tutucusu 2">
                <a:extLst>
                  <a:ext uri="{FF2B5EF4-FFF2-40B4-BE49-F238E27FC236}">
                    <a16:creationId xmlns:a16="http://schemas.microsoft.com/office/drawing/2014/main" id="{321879F4-7E63-49EC-9C49-53DFD9D49A78}"/>
                  </a:ext>
                </a:extLst>
              </p:cNvPr>
              <p:cNvSpPr>
                <a:spLocks noGrp="1" noRot="1" noChangeAspect="1" noMove="1" noResize="1" noEditPoints="1" noAdjustHandles="1" noChangeArrowheads="1" noChangeShapeType="1" noTextEdit="1"/>
              </p:cNvSpPr>
              <p:nvPr>
                <p:ph idx="1"/>
              </p:nvPr>
            </p:nvSpPr>
            <p:spPr>
              <a:xfrm>
                <a:off x="1450797" y="1248403"/>
                <a:ext cx="10561094" cy="5382160"/>
              </a:xfrm>
              <a:blipFill>
                <a:blip r:embed="rId3"/>
                <a:stretch>
                  <a:fillRect l="-924" t="-906" r="-58" b="-2718"/>
                </a:stretch>
              </a:blipFill>
            </p:spPr>
            <p:txBody>
              <a:bodyPr/>
              <a:lstStyle/>
              <a:p>
                <a:r>
                  <a:rPr lang="tr-TR">
                    <a:noFill/>
                  </a:rPr>
                  <a:t> </a:t>
                </a:r>
              </a:p>
            </p:txBody>
          </p:sp>
        </mc:Fallback>
      </mc:AlternateContent>
    </p:spTree>
    <p:extLst>
      <p:ext uri="{BB962C8B-B14F-4D97-AF65-F5344CB8AC3E}">
        <p14:creationId xmlns:p14="http://schemas.microsoft.com/office/powerpoint/2010/main" val="2586635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100" b="1" dirty="0">
                <a:latin typeface="Arial" panose="020B0604020202020204" pitchFamily="34" charset="0"/>
                <a:cs typeface="Arial" panose="020B0604020202020204" pitchFamily="34" charset="0"/>
              </a:rPr>
              <a:t>İlkokul 4. </a:t>
            </a:r>
            <a:r>
              <a:rPr lang="tr-TR" sz="3100" b="1" dirty="0" smtClean="0">
                <a:latin typeface="Arial" panose="020B0604020202020204" pitchFamily="34" charset="0"/>
                <a:cs typeface="Arial" panose="020B0604020202020204" pitchFamily="34" charset="0"/>
              </a:rPr>
              <a:t>Sınıf </a:t>
            </a:r>
            <a:r>
              <a:rPr lang="tr-TR" sz="3100" b="1" dirty="0" smtClean="0">
                <a:latin typeface="Arial" panose="020B0604020202020204" pitchFamily="34" charset="0"/>
                <a:cs typeface="Arial" panose="020B0604020202020204" pitchFamily="34" charset="0"/>
                <a:hlinkClick r:id="rId2" action="ppaction://hlinkfile"/>
              </a:rPr>
              <a:t>DKAB</a:t>
            </a:r>
            <a:r>
              <a:rPr lang="tr-TR" sz="3100" b="1" dirty="0" smtClean="0">
                <a:latin typeface="Arial" panose="020B0604020202020204" pitchFamily="34" charset="0"/>
                <a:cs typeface="Arial" panose="020B0604020202020204" pitchFamily="34" charset="0"/>
              </a:rPr>
              <a:t>:</a:t>
            </a:r>
            <a:r>
              <a:rPr lang="tr-TR" sz="3100" b="1" dirty="0">
                <a:latin typeface="Arial" panose="020B0604020202020204" pitchFamily="34" charset="0"/>
                <a:cs typeface="Arial" panose="020B0604020202020204" pitchFamily="34" charset="0"/>
              </a:rPr>
              <a:t/>
            </a:r>
            <a:br>
              <a:rPr lang="tr-TR" sz="3100" b="1" dirty="0">
                <a:latin typeface="Arial" panose="020B0604020202020204" pitchFamily="34" charset="0"/>
                <a:cs typeface="Arial" panose="020B0604020202020204" pitchFamily="34" charset="0"/>
              </a:rPr>
            </a:br>
            <a:r>
              <a:rPr lang="tr-TR" sz="3100" b="1" dirty="0">
                <a:latin typeface="Arial" panose="020B0604020202020204" pitchFamily="34" charset="0"/>
                <a:cs typeface="Arial" panose="020B0604020202020204" pitchFamily="34" charset="0"/>
              </a:rPr>
              <a:t>Ünite 4: HZ. MUHAMMED’İ TANIYALIM</a:t>
            </a:r>
            <a:r>
              <a:rPr lang="tr-TR" dirty="0"/>
              <a:t/>
            </a:r>
            <a:br>
              <a:rPr lang="tr-TR" dirty="0"/>
            </a:br>
            <a:endParaRPr lang="tr-TR" dirty="0"/>
          </a:p>
        </p:txBody>
      </p:sp>
      <p:sp>
        <p:nvSpPr>
          <p:cNvPr id="3" name="İçerik Yer Tutucusu 2"/>
          <p:cNvSpPr>
            <a:spLocks noGrp="1"/>
          </p:cNvSpPr>
          <p:nvPr>
            <p:ph idx="1"/>
          </p:nvPr>
        </p:nvSpPr>
        <p:spPr>
          <a:xfrm>
            <a:off x="2589212" y="1704109"/>
            <a:ext cx="9297988" cy="4904509"/>
          </a:xfrm>
        </p:spPr>
        <p:txBody>
          <a:bodyPr>
            <a:normAutofit lnSpcReduction="10000"/>
          </a:bodyPr>
          <a:lstStyle/>
          <a:p>
            <a:r>
              <a:rPr lang="tr-TR" sz="2000" dirty="0" smtClean="0">
                <a:solidFill>
                  <a:schemeClr val="tx1"/>
                </a:solidFill>
                <a:latin typeface="Arial" panose="020B0604020202020204" pitchFamily="34" charset="0"/>
                <a:cs typeface="Arial" panose="020B0604020202020204" pitchFamily="34" charset="0"/>
              </a:rPr>
              <a:t>Konular</a:t>
            </a:r>
            <a:r>
              <a:rPr lang="tr-TR" sz="2000" dirty="0">
                <a:solidFill>
                  <a:schemeClr val="tx1"/>
                </a:solidFill>
                <a:latin typeface="Arial" panose="020B0604020202020204" pitchFamily="34" charset="0"/>
                <a:cs typeface="Arial" panose="020B0604020202020204" pitchFamily="34" charset="0"/>
              </a:rPr>
              <a:t>;</a:t>
            </a:r>
          </a:p>
          <a:p>
            <a:r>
              <a:rPr lang="tr-TR" sz="2000" dirty="0">
                <a:solidFill>
                  <a:schemeClr val="tx1"/>
                </a:solidFill>
                <a:latin typeface="Arial" panose="020B0604020202020204" pitchFamily="34" charset="0"/>
                <a:cs typeface="Arial" panose="020B0604020202020204" pitchFamily="34" charset="0"/>
              </a:rPr>
              <a:t>1. </a:t>
            </a:r>
            <a:r>
              <a:rPr lang="tr-TR" sz="2000" dirty="0" smtClean="0">
                <a:solidFill>
                  <a:schemeClr val="tx1"/>
                </a:solidFill>
                <a:latin typeface="Arial" panose="020B0604020202020204" pitchFamily="34" charset="0"/>
                <a:cs typeface="Arial" panose="020B0604020202020204" pitchFamily="34" charset="0"/>
              </a:rPr>
              <a:t>Hz</a:t>
            </a:r>
            <a:r>
              <a:rPr lang="tr-TR" sz="2000" dirty="0">
                <a:solidFill>
                  <a:schemeClr val="tx1"/>
                </a:solidFill>
                <a:latin typeface="Arial" panose="020B0604020202020204" pitchFamily="34" charset="0"/>
                <a:cs typeface="Arial" panose="020B0604020202020204" pitchFamily="34" charset="0"/>
              </a:rPr>
              <a:t>. Muhammed’in (</a:t>
            </a:r>
            <a:r>
              <a:rPr lang="tr-TR" sz="2000" dirty="0" err="1">
                <a:solidFill>
                  <a:schemeClr val="tx1"/>
                </a:solidFill>
                <a:latin typeface="Arial" panose="020B0604020202020204" pitchFamily="34" charset="0"/>
                <a:cs typeface="Arial" panose="020B0604020202020204" pitchFamily="34" charset="0"/>
              </a:rPr>
              <a:t>s.a.v</a:t>
            </a:r>
            <a:r>
              <a:rPr lang="tr-TR" sz="2000" dirty="0">
                <a:solidFill>
                  <a:schemeClr val="tx1"/>
                </a:solidFill>
                <a:latin typeface="Arial" panose="020B0604020202020204" pitchFamily="34" charset="0"/>
                <a:cs typeface="Arial" panose="020B0604020202020204" pitchFamily="34" charset="0"/>
              </a:rPr>
              <a:t>.) Doğduğu </a:t>
            </a:r>
            <a:r>
              <a:rPr lang="tr-TR" sz="2000" dirty="0" smtClean="0">
                <a:solidFill>
                  <a:schemeClr val="tx1"/>
                </a:solidFill>
                <a:latin typeface="Arial" panose="020B0604020202020204" pitchFamily="34" charset="0"/>
                <a:cs typeface="Arial" panose="020B0604020202020204" pitchFamily="34" charset="0"/>
              </a:rPr>
              <a:t>Çevre</a:t>
            </a:r>
            <a:endParaRPr lang="tr-TR" sz="2000" dirty="0">
              <a:solidFill>
                <a:schemeClr val="tx1"/>
              </a:solidFill>
              <a:latin typeface="Arial" panose="020B0604020202020204" pitchFamily="34" charset="0"/>
              <a:cs typeface="Arial" panose="020B0604020202020204" pitchFamily="34" charset="0"/>
            </a:endParaRPr>
          </a:p>
          <a:p>
            <a:r>
              <a:rPr lang="tr-TR" sz="2000" dirty="0">
                <a:solidFill>
                  <a:schemeClr val="tx1"/>
                </a:solidFill>
                <a:latin typeface="Arial" panose="020B0604020202020204" pitchFamily="34" charset="0"/>
                <a:cs typeface="Arial" panose="020B0604020202020204" pitchFamily="34" charset="0"/>
              </a:rPr>
              <a:t>2. </a:t>
            </a:r>
            <a:r>
              <a:rPr lang="tr-TR" sz="2000" dirty="0" smtClean="0">
                <a:solidFill>
                  <a:schemeClr val="tx1"/>
                </a:solidFill>
                <a:latin typeface="Arial" panose="020B0604020202020204" pitchFamily="34" charset="0"/>
                <a:cs typeface="Arial" panose="020B0604020202020204" pitchFamily="34" charset="0"/>
              </a:rPr>
              <a:t>Hz</a:t>
            </a:r>
            <a:r>
              <a:rPr lang="tr-TR" sz="2000" dirty="0">
                <a:solidFill>
                  <a:schemeClr val="tx1"/>
                </a:solidFill>
                <a:latin typeface="Arial" panose="020B0604020202020204" pitchFamily="34" charset="0"/>
                <a:cs typeface="Arial" panose="020B0604020202020204" pitchFamily="34" charset="0"/>
              </a:rPr>
              <a:t>. Muhammed’in (</a:t>
            </a:r>
            <a:r>
              <a:rPr lang="tr-TR" sz="2000" dirty="0" err="1">
                <a:solidFill>
                  <a:schemeClr val="tx1"/>
                </a:solidFill>
                <a:latin typeface="Arial" panose="020B0604020202020204" pitchFamily="34" charset="0"/>
                <a:cs typeface="Arial" panose="020B0604020202020204" pitchFamily="34" charset="0"/>
              </a:rPr>
              <a:t>s.a.v</a:t>
            </a:r>
            <a:r>
              <a:rPr lang="tr-TR" sz="2000" dirty="0">
                <a:solidFill>
                  <a:schemeClr val="tx1"/>
                </a:solidFill>
                <a:latin typeface="Arial" panose="020B0604020202020204" pitchFamily="34" charset="0"/>
                <a:cs typeface="Arial" panose="020B0604020202020204" pitchFamily="34" charset="0"/>
              </a:rPr>
              <a:t>.) </a:t>
            </a:r>
            <a:r>
              <a:rPr lang="tr-TR" sz="2000" dirty="0" smtClean="0">
                <a:solidFill>
                  <a:schemeClr val="tx1"/>
                </a:solidFill>
                <a:latin typeface="Arial" panose="020B0604020202020204" pitchFamily="34" charset="0"/>
                <a:cs typeface="Arial" panose="020B0604020202020204" pitchFamily="34" charset="0"/>
              </a:rPr>
              <a:t>Ailesi</a:t>
            </a:r>
            <a:endParaRPr lang="tr-TR" sz="2000" dirty="0">
              <a:solidFill>
                <a:schemeClr val="tx1"/>
              </a:solidFill>
              <a:latin typeface="Arial" panose="020B0604020202020204" pitchFamily="34" charset="0"/>
              <a:cs typeface="Arial" panose="020B0604020202020204" pitchFamily="34" charset="0"/>
            </a:endParaRPr>
          </a:p>
          <a:p>
            <a:r>
              <a:rPr lang="tr-TR" sz="2000" dirty="0">
                <a:solidFill>
                  <a:schemeClr val="tx1"/>
                </a:solidFill>
                <a:latin typeface="Arial" panose="020B0604020202020204" pitchFamily="34" charset="0"/>
                <a:cs typeface="Arial" panose="020B0604020202020204" pitchFamily="34" charset="0"/>
              </a:rPr>
              <a:t>3. </a:t>
            </a:r>
            <a:r>
              <a:rPr lang="tr-TR" sz="2000" dirty="0" smtClean="0">
                <a:solidFill>
                  <a:schemeClr val="tx1"/>
                </a:solidFill>
                <a:latin typeface="Arial" panose="020B0604020202020204" pitchFamily="34" charset="0"/>
                <a:cs typeface="Arial" panose="020B0604020202020204" pitchFamily="34" charset="0"/>
              </a:rPr>
              <a:t>Hz</a:t>
            </a:r>
            <a:r>
              <a:rPr lang="tr-TR" sz="2000" dirty="0">
                <a:solidFill>
                  <a:schemeClr val="tx1"/>
                </a:solidFill>
                <a:latin typeface="Arial" panose="020B0604020202020204" pitchFamily="34" charset="0"/>
                <a:cs typeface="Arial" panose="020B0604020202020204" pitchFamily="34" charset="0"/>
              </a:rPr>
              <a:t>. Muhammed’in (</a:t>
            </a:r>
            <a:r>
              <a:rPr lang="tr-TR" sz="2000" dirty="0" err="1">
                <a:solidFill>
                  <a:schemeClr val="tx1"/>
                </a:solidFill>
                <a:latin typeface="Arial" panose="020B0604020202020204" pitchFamily="34" charset="0"/>
                <a:cs typeface="Arial" panose="020B0604020202020204" pitchFamily="34" charset="0"/>
              </a:rPr>
              <a:t>s.a.v</a:t>
            </a:r>
            <a:r>
              <a:rPr lang="tr-TR" sz="2000" dirty="0">
                <a:solidFill>
                  <a:schemeClr val="tx1"/>
                </a:solidFill>
                <a:latin typeface="Arial" panose="020B0604020202020204" pitchFamily="34" charset="0"/>
                <a:cs typeface="Arial" panose="020B0604020202020204" pitchFamily="34" charset="0"/>
              </a:rPr>
              <a:t>.) Doğumu, Çocukluk ve Gençlik </a:t>
            </a:r>
            <a:r>
              <a:rPr lang="tr-TR" sz="2000" dirty="0" smtClean="0">
                <a:solidFill>
                  <a:schemeClr val="tx1"/>
                </a:solidFill>
                <a:latin typeface="Arial" panose="020B0604020202020204" pitchFamily="34" charset="0"/>
                <a:cs typeface="Arial" panose="020B0604020202020204" pitchFamily="34" charset="0"/>
              </a:rPr>
              <a:t>Yılları</a:t>
            </a:r>
            <a:endParaRPr lang="tr-TR" sz="2000" dirty="0">
              <a:solidFill>
                <a:schemeClr val="tx1"/>
              </a:solidFill>
              <a:latin typeface="Arial" panose="020B0604020202020204" pitchFamily="34" charset="0"/>
              <a:cs typeface="Arial" panose="020B0604020202020204" pitchFamily="34" charset="0"/>
            </a:endParaRPr>
          </a:p>
          <a:p>
            <a:r>
              <a:rPr lang="tr-TR" sz="2000" dirty="0" smtClean="0">
                <a:solidFill>
                  <a:schemeClr val="tx1"/>
                </a:solidFill>
                <a:latin typeface="Arial" panose="020B0604020202020204" pitchFamily="34" charset="0"/>
                <a:cs typeface="Arial" panose="020B0604020202020204" pitchFamily="34" charset="0"/>
              </a:rPr>
              <a:t>4. Hz</a:t>
            </a:r>
            <a:r>
              <a:rPr lang="tr-TR" sz="2000" dirty="0">
                <a:solidFill>
                  <a:schemeClr val="tx1"/>
                </a:solidFill>
                <a:latin typeface="Arial" panose="020B0604020202020204" pitchFamily="34" charset="0"/>
                <a:cs typeface="Arial" panose="020B0604020202020204" pitchFamily="34" charset="0"/>
              </a:rPr>
              <a:t>. Muhammed’in (</a:t>
            </a:r>
            <a:r>
              <a:rPr lang="tr-TR" sz="2000" dirty="0" err="1">
                <a:solidFill>
                  <a:schemeClr val="tx1"/>
                </a:solidFill>
                <a:latin typeface="Arial" panose="020B0604020202020204" pitchFamily="34" charset="0"/>
                <a:cs typeface="Arial" panose="020B0604020202020204" pitchFamily="34" charset="0"/>
              </a:rPr>
              <a:t>s.a.v</a:t>
            </a:r>
            <a:r>
              <a:rPr lang="tr-TR" sz="2000" dirty="0">
                <a:solidFill>
                  <a:schemeClr val="tx1"/>
                </a:solidFill>
                <a:latin typeface="Arial" panose="020B0604020202020204" pitchFamily="34" charset="0"/>
                <a:cs typeface="Arial" panose="020B0604020202020204" pitchFamily="34" charset="0"/>
              </a:rPr>
              <a:t>.) Mekke ve Medine </a:t>
            </a:r>
            <a:r>
              <a:rPr lang="tr-TR" sz="2000" dirty="0" smtClean="0">
                <a:solidFill>
                  <a:schemeClr val="tx1"/>
                </a:solidFill>
                <a:latin typeface="Arial" panose="020B0604020202020204" pitchFamily="34" charset="0"/>
                <a:cs typeface="Arial" panose="020B0604020202020204" pitchFamily="34" charset="0"/>
              </a:rPr>
              <a:t>Yılları </a:t>
            </a:r>
            <a:endParaRPr lang="tr-TR" sz="2000" dirty="0">
              <a:solidFill>
                <a:schemeClr val="tx1"/>
              </a:solidFill>
              <a:latin typeface="Arial" panose="020B0604020202020204" pitchFamily="34" charset="0"/>
              <a:cs typeface="Arial" panose="020B0604020202020204" pitchFamily="34" charset="0"/>
            </a:endParaRPr>
          </a:p>
          <a:p>
            <a:r>
              <a:rPr lang="tr-TR" b="1" u="sng" dirty="0" smtClean="0"/>
              <a:t>Kazanımlar (Öğrenme Çıktıları)</a:t>
            </a:r>
            <a:r>
              <a:rPr lang="tr-TR" b="1" dirty="0" smtClean="0"/>
              <a:t>:</a:t>
            </a:r>
            <a:endParaRPr lang="tr-TR" dirty="0"/>
          </a:p>
          <a:p>
            <a:pPr lvl="0"/>
            <a:r>
              <a:rPr lang="tr-TR" b="1" dirty="0" smtClean="0"/>
              <a:t>1. Hz</a:t>
            </a:r>
            <a:r>
              <a:rPr lang="tr-TR" b="1" dirty="0"/>
              <a:t>. Muhammed’in (</a:t>
            </a:r>
            <a:r>
              <a:rPr lang="tr-TR" b="1" dirty="0" err="1"/>
              <a:t>s.a.v</a:t>
            </a:r>
            <a:r>
              <a:rPr lang="tr-TR" b="1" dirty="0"/>
              <a:t>.) doğduğu çevrenin genel özelliklerini açıklar.</a:t>
            </a:r>
            <a:endParaRPr lang="tr-TR" dirty="0"/>
          </a:p>
          <a:p>
            <a:pPr lvl="0"/>
            <a:r>
              <a:rPr lang="tr-TR" b="1" dirty="0" smtClean="0"/>
              <a:t>2. Hz</a:t>
            </a:r>
            <a:r>
              <a:rPr lang="tr-TR" b="1" dirty="0"/>
              <a:t>. Muhammed’in (</a:t>
            </a:r>
            <a:r>
              <a:rPr lang="tr-TR" b="1" dirty="0" err="1"/>
              <a:t>s.a.v</a:t>
            </a:r>
            <a:r>
              <a:rPr lang="tr-TR" b="1" dirty="0"/>
              <a:t>.) aile büyüklerini tanır.</a:t>
            </a:r>
            <a:endParaRPr lang="tr-TR" dirty="0"/>
          </a:p>
          <a:p>
            <a:pPr lvl="0"/>
            <a:r>
              <a:rPr lang="tr-TR" b="1" dirty="0" smtClean="0"/>
              <a:t>3. Hz</a:t>
            </a:r>
            <a:r>
              <a:rPr lang="tr-TR" b="1" dirty="0"/>
              <a:t>. Muhammed’in (</a:t>
            </a:r>
            <a:r>
              <a:rPr lang="tr-TR" b="1" dirty="0" err="1"/>
              <a:t>s.a.v</a:t>
            </a:r>
            <a:r>
              <a:rPr lang="tr-TR" b="1" dirty="0"/>
              <a:t>.) doğumu, çocukluk ve gençlik yıllarını özetler.</a:t>
            </a:r>
            <a:endParaRPr lang="tr-TR" dirty="0"/>
          </a:p>
          <a:p>
            <a:pPr lvl="0"/>
            <a:r>
              <a:rPr lang="tr-TR" b="1" dirty="0" smtClean="0"/>
              <a:t>4. Hz</a:t>
            </a:r>
            <a:r>
              <a:rPr lang="tr-TR" b="1" dirty="0"/>
              <a:t>. Muhammed’in (</a:t>
            </a:r>
            <a:r>
              <a:rPr lang="tr-TR" b="1" dirty="0" err="1"/>
              <a:t>s.a.v</a:t>
            </a:r>
            <a:r>
              <a:rPr lang="tr-TR" b="1" dirty="0"/>
              <a:t>.) çocukluk ve gençlik yıllarındaki davranışlarını kendi hayatı ile ilişkilendirir.</a:t>
            </a:r>
            <a:endParaRPr lang="tr-TR" dirty="0"/>
          </a:p>
          <a:p>
            <a:pPr lvl="0"/>
            <a:r>
              <a:rPr lang="tr-TR" b="1" dirty="0" smtClean="0"/>
              <a:t>5. Hz</a:t>
            </a:r>
            <a:r>
              <a:rPr lang="tr-TR" b="1" dirty="0"/>
              <a:t>. Muhammed’in (</a:t>
            </a:r>
            <a:r>
              <a:rPr lang="tr-TR" b="1" dirty="0" err="1"/>
              <a:t>s.a.v</a:t>
            </a:r>
            <a:r>
              <a:rPr lang="tr-TR" b="1" dirty="0"/>
              <a:t>.) Mekke ve Medine yıllarını özetler.</a:t>
            </a:r>
            <a:endParaRPr lang="tr-TR" dirty="0"/>
          </a:p>
          <a:p>
            <a:endParaRPr lang="tr-TR" dirty="0"/>
          </a:p>
        </p:txBody>
      </p:sp>
    </p:spTree>
    <p:extLst>
      <p:ext uri="{BB962C8B-B14F-4D97-AF65-F5344CB8AC3E}">
        <p14:creationId xmlns:p14="http://schemas.microsoft.com/office/powerpoint/2010/main" val="190595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0" y="58835"/>
            <a:ext cx="12333703" cy="6937709"/>
          </a:xfrm>
          <a:prstGeom prst="rect">
            <a:avLst/>
          </a:prstGeom>
        </p:spPr>
      </p:pic>
    </p:spTree>
    <p:extLst>
      <p:ext uri="{BB962C8B-B14F-4D97-AF65-F5344CB8AC3E}">
        <p14:creationId xmlns:p14="http://schemas.microsoft.com/office/powerpoint/2010/main" val="30261348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36884" y="624283"/>
            <a:ext cx="11855116" cy="6276177"/>
          </a:xfrm>
          <a:prstGeom prst="rect">
            <a:avLst/>
          </a:prstGeom>
        </p:spPr>
      </p:pic>
      <p:pic>
        <p:nvPicPr>
          <p:cNvPr id="5" name="Resim 4"/>
          <p:cNvPicPr>
            <a:picLocks noChangeAspect="1"/>
          </p:cNvPicPr>
          <p:nvPr/>
        </p:nvPicPr>
        <p:blipFill>
          <a:blip r:embed="rId3"/>
          <a:stretch>
            <a:fillRect/>
          </a:stretch>
        </p:blipFill>
        <p:spPr>
          <a:xfrm>
            <a:off x="2757054" y="3555000"/>
            <a:ext cx="2353107" cy="1956613"/>
          </a:xfrm>
          <a:prstGeom prst="rect">
            <a:avLst/>
          </a:prstGeom>
        </p:spPr>
      </p:pic>
    </p:spTree>
    <p:extLst>
      <p:ext uri="{BB962C8B-B14F-4D97-AF65-F5344CB8AC3E}">
        <p14:creationId xmlns:p14="http://schemas.microsoft.com/office/powerpoint/2010/main" val="2373779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364673"/>
            <a:ext cx="11277600" cy="48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6"/>
          <p:cNvSpPr>
            <a:spLocks noChangeArrowheads="1"/>
          </p:cNvSpPr>
          <p:nvPr/>
        </p:nvSpPr>
        <p:spPr bwMode="auto">
          <a:xfrm>
            <a:off x="508000" y="381000"/>
            <a:ext cx="11277600" cy="914400"/>
          </a:xfrm>
          <a:prstGeom prst="rect">
            <a:avLst/>
          </a:prstGeom>
          <a:solidFill>
            <a:srgbClr val="FFFF99"/>
          </a:solidFill>
          <a:ln w="9525">
            <a:solidFill>
              <a:srgbClr val="800000"/>
            </a:solidFill>
            <a:miter lim="800000"/>
            <a:headEnd/>
            <a:tailEnd/>
          </a:ln>
        </p:spPr>
        <p:txBody>
          <a:bodyPr anchor="ctr"/>
          <a:lstStyle/>
          <a:p>
            <a:pPr algn="ctr" defTabSz="914400" eaLnBrk="0" hangingPunct="0"/>
            <a:r>
              <a:rPr lang="tr-TR" sz="2600" b="1" dirty="0">
                <a:solidFill>
                  <a:srgbClr val="FF0000"/>
                </a:solidFill>
              </a:rPr>
              <a:t>MADDE İSTATİSTİKLERİNDEN HESAPLANAN </a:t>
            </a:r>
            <a:br>
              <a:rPr lang="tr-TR" sz="2600" b="1" dirty="0">
                <a:solidFill>
                  <a:srgbClr val="FF0000"/>
                </a:solidFill>
              </a:rPr>
            </a:br>
            <a:r>
              <a:rPr lang="tr-TR" sz="2600" b="1" dirty="0">
                <a:solidFill>
                  <a:srgbClr val="FF0000"/>
                </a:solidFill>
              </a:rPr>
              <a:t>TEST İSTATİSTİKLERİ</a:t>
            </a:r>
          </a:p>
        </p:txBody>
      </p:sp>
      <p:sp>
        <p:nvSpPr>
          <p:cNvPr id="4" name="Dikdörtgen 3"/>
          <p:cNvSpPr/>
          <p:nvPr/>
        </p:nvSpPr>
        <p:spPr>
          <a:xfrm>
            <a:off x="2992582" y="4516582"/>
            <a:ext cx="554182" cy="290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Metin kutusu 4"/>
          <p:cNvSpPr txBox="1"/>
          <p:nvPr/>
        </p:nvSpPr>
        <p:spPr>
          <a:xfrm>
            <a:off x="3629891" y="4469693"/>
            <a:ext cx="969818" cy="384721"/>
          </a:xfrm>
          <a:prstGeom prst="rect">
            <a:avLst/>
          </a:prstGeom>
          <a:noFill/>
        </p:spPr>
        <p:txBody>
          <a:bodyPr wrap="square" rtlCol="0">
            <a:spAutoFit/>
          </a:bodyPr>
          <a:lstStyle/>
          <a:p>
            <a:r>
              <a:rPr lang="tr-TR" b="1" dirty="0" smtClean="0"/>
              <a:t>soru</a:t>
            </a:r>
            <a:endParaRPr lang="tr-TR" b="1" dirty="0"/>
          </a:p>
        </p:txBody>
      </p:sp>
    </p:spTree>
    <p:extLst>
      <p:ext uri="{BB962C8B-B14F-4D97-AF65-F5344CB8AC3E}">
        <p14:creationId xmlns:p14="http://schemas.microsoft.com/office/powerpoint/2010/main" val="189208773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2175163" y="1690117"/>
            <a:ext cx="8991601" cy="4144433"/>
          </a:xfrm>
          <a:prstGeom prst="rect">
            <a:avLst/>
          </a:prstGeom>
        </p:spPr>
        <p:txBody>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defTabSz="914400">
              <a:spcBef>
                <a:spcPts val="1000"/>
              </a:spcBef>
              <a:buClr>
                <a:srgbClr val="D34817"/>
              </a:buClr>
            </a:pPr>
            <a:r>
              <a:rPr lang="tr-TR" sz="2400" dirty="0">
                <a:solidFill>
                  <a:prstClr val="black"/>
                </a:solidFill>
                <a:latin typeface="Arial" pitchFamily="34" charset="0"/>
                <a:cs typeface="Arial" pitchFamily="34" charset="0"/>
              </a:rPr>
              <a:t> </a:t>
            </a:r>
            <a:r>
              <a:rPr lang="tr-TR" sz="2400" b="1" dirty="0" smtClean="0">
                <a:solidFill>
                  <a:prstClr val="black"/>
                </a:solidFill>
                <a:latin typeface="Arial" pitchFamily="34" charset="0"/>
                <a:cs typeface="Arial" pitchFamily="34" charset="0"/>
              </a:rPr>
              <a:t>Madde güçlüğü</a:t>
            </a:r>
            <a:r>
              <a:rPr lang="tr-TR" sz="2400" dirty="0" smtClean="0">
                <a:solidFill>
                  <a:prstClr val="black"/>
                </a:solidFill>
                <a:latin typeface="Arial" pitchFamily="34" charset="0"/>
                <a:cs typeface="Arial" pitchFamily="34" charset="0"/>
              </a:rPr>
              <a:t> maddelerin (soruların) zorluk düzeyleri hakkında bilgi verirken, testin ortalama güçlüğü ise testin zorluk düzeyi hakkında bilgi verir. </a:t>
            </a:r>
          </a:p>
          <a:p>
            <a:pPr marL="0" indent="0" defTabSz="914400">
              <a:spcBef>
                <a:spcPts val="1000"/>
              </a:spcBef>
              <a:buClr>
                <a:srgbClr val="D34817"/>
              </a:buClr>
            </a:pPr>
            <a:endParaRPr lang="tr-TR" sz="2400" dirty="0" smtClean="0">
              <a:solidFill>
                <a:prstClr val="black"/>
              </a:solidFill>
              <a:latin typeface="Arial" pitchFamily="34" charset="0"/>
              <a:cs typeface="Arial" pitchFamily="34" charset="0"/>
            </a:endParaRPr>
          </a:p>
          <a:p>
            <a:pPr marL="0" indent="0" defTabSz="914400">
              <a:spcBef>
                <a:spcPts val="1000"/>
              </a:spcBef>
              <a:buClr>
                <a:srgbClr val="D34817"/>
              </a:buClr>
            </a:pPr>
            <a:r>
              <a:rPr lang="tr-TR" sz="2400" b="1" dirty="0" smtClean="0">
                <a:solidFill>
                  <a:prstClr val="black"/>
                </a:solidFill>
                <a:latin typeface="Arial" pitchFamily="34" charset="0"/>
                <a:cs typeface="Arial" pitchFamily="34" charset="0"/>
              </a:rPr>
              <a:t>Testin ortalama güçlüğü</a:t>
            </a:r>
            <a:r>
              <a:rPr lang="tr-TR" sz="2400" dirty="0" smtClean="0">
                <a:solidFill>
                  <a:prstClr val="black"/>
                </a:solidFill>
                <a:latin typeface="Arial" pitchFamily="34" charset="0"/>
                <a:cs typeface="Arial" pitchFamily="34" charset="0"/>
              </a:rPr>
              <a:t>, yapılan öğretimin etkililiği, program hedeflerine ne düzeyde ulaşıldığı, testin uygulandığı grubun başarısının ne düzeyde olduğu hakkında bilgi verir.</a:t>
            </a:r>
          </a:p>
          <a:p>
            <a:pPr marL="0" indent="0" defTabSz="914400">
              <a:spcBef>
                <a:spcPts val="1000"/>
              </a:spcBef>
              <a:buClr>
                <a:srgbClr val="D34817"/>
              </a:buClr>
              <a:buFont typeface="Wingdings" pitchFamily="2" charset="2"/>
              <a:buNone/>
            </a:pPr>
            <a:endParaRPr lang="tr-TR" sz="2400" dirty="0" smtClean="0">
              <a:solidFill>
                <a:prstClr val="black"/>
              </a:solidFill>
              <a:latin typeface="Arial" pitchFamily="34" charset="0"/>
              <a:cs typeface="Arial" pitchFamily="34" charset="0"/>
            </a:endParaRPr>
          </a:p>
          <a:p>
            <a:pPr marL="0" indent="0" defTabSz="914400">
              <a:spcBef>
                <a:spcPts val="1000"/>
              </a:spcBef>
              <a:buClr>
                <a:srgbClr val="D34817"/>
              </a:buClr>
              <a:buFont typeface="Wingdings" pitchFamily="2" charset="2"/>
              <a:buNone/>
            </a:pPr>
            <a:endParaRPr lang="tr-TR" sz="24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99545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Testin Ortalama Güçlüğü</a:t>
            </a:r>
            <a:endParaRPr lang="tr-TR" b="1" dirty="0"/>
          </a:p>
        </p:txBody>
      </p:sp>
      <p:sp>
        <p:nvSpPr>
          <p:cNvPr id="3" name="İçerik Yer Tutucusu 2"/>
          <p:cNvSpPr>
            <a:spLocks noGrp="1"/>
          </p:cNvSpPr>
          <p:nvPr>
            <p:ph idx="1"/>
          </p:nvPr>
        </p:nvSpPr>
        <p:spPr>
          <a:xfrm>
            <a:off x="2592944" y="1537861"/>
            <a:ext cx="8915400" cy="3777623"/>
          </a:xfrm>
        </p:spPr>
        <p:txBody>
          <a:bodyPr>
            <a:noAutofit/>
          </a:bodyPr>
          <a:lstStyle/>
          <a:p>
            <a:r>
              <a:rPr lang="tr-TR" sz="2200" dirty="0" smtClean="0">
                <a:solidFill>
                  <a:schemeClr val="tx1"/>
                </a:solidFill>
                <a:latin typeface="Arial" panose="020B0604020202020204" pitchFamily="34" charset="0"/>
                <a:cs typeface="Arial" panose="020B0604020202020204" pitchFamily="34" charset="0"/>
              </a:rPr>
              <a:t>Testteki </a:t>
            </a:r>
            <a:r>
              <a:rPr lang="tr-TR" sz="2200" dirty="0">
                <a:solidFill>
                  <a:schemeClr val="tx1"/>
                </a:solidFill>
                <a:latin typeface="Arial" panose="020B0604020202020204" pitchFamily="34" charset="0"/>
                <a:cs typeface="Arial" panose="020B0604020202020204" pitchFamily="34" charset="0"/>
              </a:rPr>
              <a:t>ortalama puan ve testin ortalama güçlüğü nedir? </a:t>
            </a:r>
            <a:endParaRPr lang="tr-TR" sz="2200" dirty="0" smtClean="0">
              <a:solidFill>
                <a:schemeClr val="tx1"/>
              </a:solidFill>
              <a:latin typeface="Arial" panose="020B0604020202020204" pitchFamily="34" charset="0"/>
              <a:cs typeface="Arial" panose="020B0604020202020204" pitchFamily="34" charset="0"/>
            </a:endParaRPr>
          </a:p>
          <a:p>
            <a:r>
              <a:rPr lang="tr-TR" sz="2200" dirty="0" smtClean="0">
                <a:solidFill>
                  <a:schemeClr val="tx1"/>
                </a:solidFill>
                <a:latin typeface="Arial" panose="020B0604020202020204" pitchFamily="34" charset="0"/>
                <a:cs typeface="Arial" panose="020B0604020202020204" pitchFamily="34" charset="0"/>
              </a:rPr>
              <a:t>Test </a:t>
            </a:r>
            <a:r>
              <a:rPr lang="tr-TR" sz="2200" dirty="0">
                <a:solidFill>
                  <a:schemeClr val="tx1"/>
                </a:solidFill>
                <a:latin typeface="Arial" panose="020B0604020202020204" pitchFamily="34" charset="0"/>
                <a:cs typeface="Arial" panose="020B0604020202020204" pitchFamily="34" charset="0"/>
              </a:rPr>
              <a:t>puanlarının ortalaması ilgili dağılımdaki tüm değerlerin toplanıp gözlem sayısına bölünmesiyle </a:t>
            </a:r>
            <a:r>
              <a:rPr lang="tr-TR" sz="2200" dirty="0" smtClean="0">
                <a:solidFill>
                  <a:schemeClr val="tx1"/>
                </a:solidFill>
                <a:latin typeface="Arial" panose="020B0604020202020204" pitchFamily="34" charset="0"/>
                <a:cs typeface="Arial" panose="020B0604020202020204" pitchFamily="34" charset="0"/>
              </a:rPr>
              <a:t>bulunur. </a:t>
            </a:r>
          </a:p>
          <a:p>
            <a:r>
              <a:rPr lang="tr-TR" sz="2200" dirty="0" smtClean="0">
                <a:solidFill>
                  <a:schemeClr val="tx1"/>
                </a:solidFill>
                <a:latin typeface="Arial" panose="020B0604020202020204" pitchFamily="34" charset="0"/>
                <a:cs typeface="Arial" panose="020B0604020202020204" pitchFamily="34" charset="0"/>
              </a:rPr>
              <a:t>Test </a:t>
            </a:r>
            <a:r>
              <a:rPr lang="tr-TR" sz="2200" dirty="0">
                <a:solidFill>
                  <a:schemeClr val="tx1"/>
                </a:solidFill>
                <a:latin typeface="Arial" panose="020B0604020202020204" pitchFamily="34" charset="0"/>
                <a:cs typeface="Arial" panose="020B0604020202020204" pitchFamily="34" charset="0"/>
              </a:rPr>
              <a:t>puanlarının ortalama güçlüğü ise </a:t>
            </a:r>
            <a:r>
              <a:rPr lang="tr-TR" sz="2200" b="1" dirty="0">
                <a:solidFill>
                  <a:schemeClr val="tx1"/>
                </a:solidFill>
                <a:latin typeface="Arial" panose="020B0604020202020204" pitchFamily="34" charset="0"/>
                <a:cs typeface="Arial" panose="020B0604020202020204" pitchFamily="34" charset="0"/>
              </a:rPr>
              <a:t>test ortalamasının testten </a:t>
            </a:r>
            <a:r>
              <a:rPr lang="tr-TR" sz="2200" b="1" dirty="0" smtClean="0">
                <a:solidFill>
                  <a:schemeClr val="tx1"/>
                </a:solidFill>
                <a:latin typeface="Arial" panose="020B0604020202020204" pitchFamily="34" charset="0"/>
                <a:cs typeface="Arial" panose="020B0604020202020204" pitchFamily="34" charset="0"/>
              </a:rPr>
              <a:t>alınabilecek </a:t>
            </a:r>
            <a:r>
              <a:rPr lang="tr-TR" sz="2200" b="1" dirty="0">
                <a:solidFill>
                  <a:schemeClr val="tx1"/>
                </a:solidFill>
                <a:latin typeface="Arial" panose="020B0604020202020204" pitchFamily="34" charset="0"/>
                <a:cs typeface="Arial" panose="020B0604020202020204" pitchFamily="34" charset="0"/>
              </a:rPr>
              <a:t>en yüksek </a:t>
            </a:r>
            <a:r>
              <a:rPr lang="tr-TR" sz="2200" b="1" dirty="0" smtClean="0">
                <a:solidFill>
                  <a:schemeClr val="tx1"/>
                </a:solidFill>
                <a:latin typeface="Arial" panose="020B0604020202020204" pitchFamily="34" charset="0"/>
                <a:cs typeface="Arial" panose="020B0604020202020204" pitchFamily="34" charset="0"/>
              </a:rPr>
              <a:t>puana  (veya soru sayısına) bölünmesiyle bulunur.</a:t>
            </a:r>
            <a:endParaRPr lang="tr-TR"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4493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70270" y="527301"/>
            <a:ext cx="11034361" cy="5928917"/>
          </a:xfrm>
          <a:prstGeom prst="rect">
            <a:avLst/>
          </a:prstGeom>
        </p:spPr>
      </p:pic>
    </p:spTree>
    <p:extLst>
      <p:ext uri="{BB962C8B-B14F-4D97-AF65-F5344CB8AC3E}">
        <p14:creationId xmlns:p14="http://schemas.microsoft.com/office/powerpoint/2010/main" val="31310710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491755" y="443346"/>
            <a:ext cx="10506282" cy="5805054"/>
          </a:xfrm>
          <a:prstGeom prst="rect">
            <a:avLst/>
          </a:prstGeom>
        </p:spPr>
      </p:pic>
    </p:spTree>
    <p:extLst>
      <p:ext uri="{BB962C8B-B14F-4D97-AF65-F5344CB8AC3E}">
        <p14:creationId xmlns:p14="http://schemas.microsoft.com/office/powerpoint/2010/main" val="20736670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92211" y="514718"/>
            <a:ext cx="8911687" cy="718338"/>
          </a:xfrm>
        </p:spPr>
        <p:txBody>
          <a:bodyPr>
            <a:normAutofit/>
          </a:bodyPr>
          <a:lstStyle/>
          <a:p>
            <a:r>
              <a:rPr lang="tr-TR" sz="2800" b="1" dirty="0" smtClean="0">
                <a:latin typeface="Arial" panose="020B0604020202020204" pitchFamily="34" charset="0"/>
                <a:cs typeface="Arial" panose="020B0604020202020204" pitchFamily="34" charset="0"/>
              </a:rPr>
              <a:t>Testlerin Ortalama Güçlüğü</a:t>
            </a:r>
            <a:endParaRPr lang="tr-TR" sz="2800" b="1" dirty="0">
              <a:latin typeface="Arial" panose="020B0604020202020204" pitchFamily="34" charset="0"/>
              <a:cs typeface="Arial" panose="020B0604020202020204"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028906968"/>
              </p:ext>
            </p:extLst>
          </p:nvPr>
        </p:nvGraphicFramePr>
        <p:xfrm>
          <a:off x="2646219" y="1379971"/>
          <a:ext cx="7938655" cy="4076175"/>
        </p:xfrm>
        <a:graphic>
          <a:graphicData uri="http://schemas.openxmlformats.org/drawingml/2006/table">
            <a:tbl>
              <a:tblPr>
                <a:tableStyleId>{5C22544A-7EE6-4342-B048-85BDC9FD1C3A}</a:tableStyleId>
              </a:tblPr>
              <a:tblGrid>
                <a:gridCol w="1956312">
                  <a:extLst>
                    <a:ext uri="{9D8B030D-6E8A-4147-A177-3AD203B41FA5}">
                      <a16:colId xmlns:a16="http://schemas.microsoft.com/office/drawing/2014/main" val="2459026232"/>
                    </a:ext>
                  </a:extLst>
                </a:gridCol>
                <a:gridCol w="1360912">
                  <a:extLst>
                    <a:ext uri="{9D8B030D-6E8A-4147-A177-3AD203B41FA5}">
                      <a16:colId xmlns:a16="http://schemas.microsoft.com/office/drawing/2014/main" val="3477559067"/>
                    </a:ext>
                  </a:extLst>
                </a:gridCol>
                <a:gridCol w="1360912">
                  <a:extLst>
                    <a:ext uri="{9D8B030D-6E8A-4147-A177-3AD203B41FA5}">
                      <a16:colId xmlns:a16="http://schemas.microsoft.com/office/drawing/2014/main" val="558413100"/>
                    </a:ext>
                  </a:extLst>
                </a:gridCol>
                <a:gridCol w="1360912">
                  <a:extLst>
                    <a:ext uri="{9D8B030D-6E8A-4147-A177-3AD203B41FA5}">
                      <a16:colId xmlns:a16="http://schemas.microsoft.com/office/drawing/2014/main" val="1966825224"/>
                    </a:ext>
                  </a:extLst>
                </a:gridCol>
                <a:gridCol w="1899607">
                  <a:extLst>
                    <a:ext uri="{9D8B030D-6E8A-4147-A177-3AD203B41FA5}">
                      <a16:colId xmlns:a16="http://schemas.microsoft.com/office/drawing/2014/main" val="2415596208"/>
                    </a:ext>
                  </a:extLst>
                </a:gridCol>
              </a:tblGrid>
              <a:tr h="628125">
                <a:tc>
                  <a:txBody>
                    <a:bodyPr/>
                    <a:lstStyle/>
                    <a:p>
                      <a:pPr algn="l" fontAlgn="ctr"/>
                      <a:r>
                        <a:rPr lang="tr-TR" sz="2000" b="1" u="none" strike="noStrike" dirty="0">
                          <a:effectLst/>
                          <a:latin typeface="Arial" panose="020B0604020202020204" pitchFamily="34" charset="0"/>
                          <a:cs typeface="Arial" panose="020B0604020202020204" pitchFamily="34" charset="0"/>
                        </a:rPr>
                        <a:t>Testler</a:t>
                      </a:r>
                      <a:endParaRPr lang="tr-T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tr-TR" sz="2000" b="1" u="none" strike="noStrike" dirty="0">
                          <a:effectLst/>
                          <a:latin typeface="Arial" panose="020B0604020202020204" pitchFamily="34" charset="0"/>
                          <a:cs typeface="Arial" panose="020B0604020202020204" pitchFamily="34" charset="0"/>
                        </a:rPr>
                        <a:t>X</a:t>
                      </a:r>
                      <a:endParaRPr lang="tr-T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tr-TR" sz="2000" b="1" u="none" strike="noStrike" dirty="0">
                          <a:effectLst/>
                          <a:latin typeface="Arial" panose="020B0604020202020204" pitchFamily="34" charset="0"/>
                          <a:cs typeface="Arial" panose="020B0604020202020204" pitchFamily="34" charset="0"/>
                        </a:rPr>
                        <a:t>K</a:t>
                      </a:r>
                      <a:endParaRPr lang="tr-T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tr-TR" sz="2000" b="1" u="none" strike="noStrike" dirty="0">
                          <a:effectLst/>
                          <a:latin typeface="Arial" panose="020B0604020202020204" pitchFamily="34" charset="0"/>
                          <a:cs typeface="Arial" panose="020B0604020202020204" pitchFamily="34" charset="0"/>
                        </a:rPr>
                        <a:t>P=X/K</a:t>
                      </a:r>
                      <a:endParaRPr lang="tr-T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tr-TR" sz="2000" b="1" u="none" strike="noStrike" dirty="0">
                          <a:effectLst/>
                          <a:latin typeface="Arial" panose="020B0604020202020204" pitchFamily="34" charset="0"/>
                          <a:cs typeface="Arial" panose="020B0604020202020204" pitchFamily="34" charset="0"/>
                        </a:rPr>
                        <a:t>Test </a:t>
                      </a:r>
                      <a:endParaRPr lang="tr-TR" sz="2000" b="1" u="none" strike="noStrike" dirty="0" smtClean="0">
                        <a:effectLst/>
                        <a:latin typeface="Arial" panose="020B0604020202020204" pitchFamily="34" charset="0"/>
                        <a:cs typeface="Arial" panose="020B0604020202020204" pitchFamily="34" charset="0"/>
                      </a:endParaRPr>
                    </a:p>
                    <a:p>
                      <a:pPr algn="ctr" fontAlgn="b"/>
                      <a:r>
                        <a:rPr lang="tr-TR" sz="2000" b="1" u="none" strike="noStrike" dirty="0" smtClean="0">
                          <a:effectLst/>
                          <a:latin typeface="Arial" panose="020B0604020202020204" pitchFamily="34" charset="0"/>
                          <a:cs typeface="Arial" panose="020B0604020202020204" pitchFamily="34" charset="0"/>
                        </a:rPr>
                        <a:t>Güçlüğü</a:t>
                      </a:r>
                      <a:endParaRPr lang="tr-T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65204373"/>
                  </a:ext>
                </a:extLst>
              </a:tr>
              <a:tr h="314063">
                <a:tc>
                  <a:txBody>
                    <a:bodyPr/>
                    <a:lstStyle/>
                    <a:p>
                      <a:pPr algn="l" fontAlgn="b"/>
                      <a:r>
                        <a:rPr lang="tr-TR" sz="2000" u="none" strike="noStrike">
                          <a:effectLst/>
                          <a:latin typeface="Arial" panose="020B0604020202020204" pitchFamily="34" charset="0"/>
                          <a:cs typeface="Arial" panose="020B0604020202020204" pitchFamily="34" charset="0"/>
                        </a:rPr>
                        <a:t>Fizik</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70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80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70/80</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0,88</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453724138"/>
                  </a:ext>
                </a:extLst>
              </a:tr>
              <a:tr h="314063">
                <a:tc>
                  <a:txBody>
                    <a:bodyPr/>
                    <a:lstStyle/>
                    <a:p>
                      <a:pPr algn="l" fontAlgn="b"/>
                      <a:r>
                        <a:rPr lang="tr-TR" sz="2000" u="none" strike="noStrike">
                          <a:effectLst/>
                          <a:latin typeface="Arial" panose="020B0604020202020204" pitchFamily="34" charset="0"/>
                          <a:cs typeface="Arial" panose="020B0604020202020204" pitchFamily="34" charset="0"/>
                        </a:rPr>
                        <a:t>Matematik</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60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80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60/80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0,75</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0992765"/>
                  </a:ext>
                </a:extLst>
              </a:tr>
              <a:tr h="314063">
                <a:tc>
                  <a:txBody>
                    <a:bodyPr/>
                    <a:lstStyle/>
                    <a:p>
                      <a:pPr algn="l" fontAlgn="b"/>
                      <a:r>
                        <a:rPr lang="tr-TR" sz="2000" u="none" strike="noStrike">
                          <a:effectLst/>
                          <a:latin typeface="Arial" panose="020B0604020202020204" pitchFamily="34" charset="0"/>
                          <a:cs typeface="Arial" panose="020B0604020202020204" pitchFamily="34" charset="0"/>
                        </a:rPr>
                        <a:t>Edebiyat</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45</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50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45/50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0,90</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99900358"/>
                  </a:ext>
                </a:extLst>
              </a:tr>
              <a:tr h="314063">
                <a:tc>
                  <a:txBody>
                    <a:bodyPr/>
                    <a:lstStyle/>
                    <a:p>
                      <a:pPr algn="l" fontAlgn="b"/>
                      <a:r>
                        <a:rPr lang="tr-TR" sz="2000" u="none" strike="noStrike">
                          <a:effectLst/>
                          <a:latin typeface="Arial" panose="020B0604020202020204" pitchFamily="34" charset="0"/>
                          <a:cs typeface="Arial" panose="020B0604020202020204" pitchFamily="34" charset="0"/>
                        </a:rPr>
                        <a:t>İngilizce</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85</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100</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85/100</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0,85</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146885861"/>
                  </a:ext>
                </a:extLst>
              </a:tr>
              <a:tr h="314063">
                <a:tc>
                  <a:txBody>
                    <a:bodyPr/>
                    <a:lstStyle/>
                    <a:p>
                      <a:pPr algn="l" fontAlgn="b"/>
                      <a:r>
                        <a:rPr lang="tr-TR" sz="2000" u="none" strike="noStrike" dirty="0">
                          <a:effectLst/>
                          <a:latin typeface="Arial" panose="020B0604020202020204" pitchFamily="34" charset="0"/>
                          <a:cs typeface="Arial" panose="020B0604020202020204" pitchFamily="34" charset="0"/>
                        </a:rPr>
                        <a:t>Tarih</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65</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100</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65/100</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dirty="0">
                          <a:effectLst/>
                          <a:latin typeface="Arial" panose="020B0604020202020204" pitchFamily="34" charset="0"/>
                          <a:cs typeface="Arial" panose="020B0604020202020204" pitchFamily="34" charset="0"/>
                        </a:rPr>
                        <a:t>0,65</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902121190"/>
                  </a:ext>
                </a:extLst>
              </a:tr>
              <a:tr h="251250">
                <a:tc>
                  <a:txBody>
                    <a:bodyPr/>
                    <a:lstStyle/>
                    <a:p>
                      <a:pPr algn="l"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94956582"/>
                  </a:ext>
                </a:extLst>
              </a:tr>
              <a:tr h="251250">
                <a:tc>
                  <a:txBody>
                    <a:bodyPr/>
                    <a:lstStyle/>
                    <a:p>
                      <a:pPr algn="l"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X</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l" fontAlgn="b"/>
                      <a:r>
                        <a:rPr lang="tr-TR" sz="2000" u="none" strike="noStrike" dirty="0">
                          <a:effectLst/>
                          <a:latin typeface="Arial" panose="020B0604020202020204" pitchFamily="34" charset="0"/>
                          <a:cs typeface="Arial" panose="020B0604020202020204" pitchFamily="34" charset="0"/>
                        </a:rPr>
                        <a:t>: Aritmetik ortalama</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3742276"/>
                  </a:ext>
                </a:extLst>
              </a:tr>
              <a:tr h="251250">
                <a:tc>
                  <a:txBody>
                    <a:bodyPr/>
                    <a:lstStyle/>
                    <a:p>
                      <a:pPr algn="l"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K</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l" fontAlgn="b"/>
                      <a:r>
                        <a:rPr lang="tr-TR" sz="2000" u="none" strike="noStrike" dirty="0">
                          <a:effectLst/>
                          <a:latin typeface="Arial" panose="020B0604020202020204" pitchFamily="34" charset="0"/>
                          <a:cs typeface="Arial" panose="020B0604020202020204" pitchFamily="34" charset="0"/>
                        </a:rPr>
                        <a:t>: Soru sayısı</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12953832"/>
                  </a:ext>
                </a:extLst>
              </a:tr>
              <a:tr h="295257">
                <a:tc>
                  <a:txBody>
                    <a:bodyPr/>
                    <a:lstStyle/>
                    <a:p>
                      <a:pPr algn="l" fontAlgn="b"/>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2000" u="none" strike="noStrike">
                          <a:effectLst/>
                          <a:latin typeface="Arial" panose="020B0604020202020204" pitchFamily="34" charset="0"/>
                          <a:cs typeface="Arial" panose="020B0604020202020204" pitchFamily="34" charset="0"/>
                        </a:rPr>
                        <a:t>P</a:t>
                      </a:r>
                      <a:endParaRPr lang="tr-TR" sz="20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gridSpan="3">
                  <a:txBody>
                    <a:bodyPr/>
                    <a:lstStyle/>
                    <a:p>
                      <a:pPr algn="l" fontAlgn="b"/>
                      <a:r>
                        <a:rPr lang="tr-TR" sz="2000" u="none" strike="noStrike" dirty="0">
                          <a:effectLst/>
                          <a:latin typeface="Arial" panose="020B0604020202020204" pitchFamily="34" charset="0"/>
                          <a:cs typeface="Arial" panose="020B0604020202020204" pitchFamily="34" charset="0"/>
                        </a:rPr>
                        <a:t>: Testin güçlüğü</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8994950"/>
                  </a:ext>
                </a:extLst>
              </a:tr>
              <a:tr h="515063">
                <a:tc gridSpan="5">
                  <a:txBody>
                    <a:bodyPr/>
                    <a:lstStyle/>
                    <a:p>
                      <a:pPr algn="l" fontAlgn="b"/>
                      <a:r>
                        <a:rPr lang="tr-TR" sz="2000" u="none" strike="noStrike" dirty="0">
                          <a:effectLst/>
                          <a:latin typeface="Arial" panose="020B0604020202020204" pitchFamily="34" charset="0"/>
                          <a:cs typeface="Arial" panose="020B0604020202020204" pitchFamily="34" charset="0"/>
                        </a:rPr>
                        <a:t>Öğrencilere </a:t>
                      </a:r>
                      <a:r>
                        <a:rPr lang="tr-TR" sz="2000" u="none" strike="noStrike" dirty="0" smtClean="0">
                          <a:effectLst/>
                          <a:latin typeface="Arial" panose="020B0604020202020204" pitchFamily="34" charset="0"/>
                          <a:cs typeface="Arial" panose="020B0604020202020204" pitchFamily="34" charset="0"/>
                        </a:rPr>
                        <a:t>en </a:t>
                      </a:r>
                      <a:r>
                        <a:rPr lang="tr-TR" sz="2000" u="none" strike="noStrike" dirty="0">
                          <a:effectLst/>
                          <a:latin typeface="Arial" panose="020B0604020202020204" pitchFamily="34" charset="0"/>
                          <a:cs typeface="Arial" panose="020B0604020202020204" pitchFamily="34" charset="0"/>
                        </a:rPr>
                        <a:t>zor gelen sınav Tarih sınavı, en kolay gelen sınav ise Edebiyat sınavı </a:t>
                      </a:r>
                      <a:r>
                        <a:rPr lang="tr-TR" sz="2000" u="none" strike="noStrike" dirty="0" smtClean="0">
                          <a:effectLst/>
                          <a:latin typeface="Arial" panose="020B0604020202020204" pitchFamily="34" charset="0"/>
                          <a:cs typeface="Arial" panose="020B0604020202020204" pitchFamily="34" charset="0"/>
                        </a:rPr>
                        <a:t>olmuştur</a:t>
                      </a:r>
                      <a:r>
                        <a:rPr lang="tr-TR" sz="2000" u="none" strike="noStrike" dirty="0">
                          <a:effectLst/>
                          <a:latin typeface="Arial" panose="020B0604020202020204" pitchFamily="34" charset="0"/>
                          <a:cs typeface="Arial" panose="020B0604020202020204" pitchFamily="34" charset="0"/>
                        </a:rPr>
                        <a:t>.</a:t>
                      </a:r>
                      <a:endParaRPr lang="tr-TR" sz="20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89986803"/>
                  </a:ext>
                </a:extLst>
              </a:tr>
            </a:tbl>
          </a:graphicData>
        </a:graphic>
      </p:graphicFrame>
    </p:spTree>
    <p:extLst>
      <p:ext uri="{BB962C8B-B14F-4D97-AF65-F5344CB8AC3E}">
        <p14:creationId xmlns:p14="http://schemas.microsoft.com/office/powerpoint/2010/main" val="15868383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91936" y="512618"/>
            <a:ext cx="10095264" cy="5624946"/>
          </a:xfrm>
          <a:prstGeom prst="rect">
            <a:avLst/>
          </a:prstGeom>
        </p:spPr>
      </p:pic>
    </p:spTree>
    <p:extLst>
      <p:ext uri="{BB962C8B-B14F-4D97-AF65-F5344CB8AC3E}">
        <p14:creationId xmlns:p14="http://schemas.microsoft.com/office/powerpoint/2010/main" val="15365443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42674" y="318655"/>
            <a:ext cx="10186089" cy="5231914"/>
          </a:xfrm>
          <a:prstGeom prst="rect">
            <a:avLst/>
          </a:prstGeom>
        </p:spPr>
      </p:pic>
      <p:sp>
        <p:nvSpPr>
          <p:cNvPr id="3" name="Metin kutusu 2"/>
          <p:cNvSpPr txBox="1"/>
          <p:nvPr/>
        </p:nvSpPr>
        <p:spPr>
          <a:xfrm>
            <a:off x="2181725" y="5710989"/>
            <a:ext cx="9593179" cy="461665"/>
          </a:xfrm>
          <a:prstGeom prst="rect">
            <a:avLst/>
          </a:prstGeom>
          <a:noFill/>
        </p:spPr>
        <p:txBody>
          <a:bodyPr wrap="square" rtlCol="0">
            <a:spAutoFit/>
          </a:bodyPr>
          <a:lstStyle/>
          <a:p>
            <a:r>
              <a:rPr lang="tr-TR" sz="2400" b="1" dirty="0" smtClean="0"/>
              <a:t>Bir başka deyişle, testin ortalama güçlüğü; p= 65 / 100 = 0,65</a:t>
            </a:r>
            <a:endParaRPr lang="tr-TR" sz="2400" b="1" dirty="0"/>
          </a:p>
        </p:txBody>
      </p:sp>
    </p:spTree>
    <p:extLst>
      <p:ext uri="{BB962C8B-B14F-4D97-AF65-F5344CB8AC3E}">
        <p14:creationId xmlns:p14="http://schemas.microsoft.com/office/powerpoint/2010/main" val="4221182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65278" y="0"/>
            <a:ext cx="9512057" cy="1013448"/>
          </a:xfrm>
        </p:spPr>
        <p:txBody>
          <a:bodyPr>
            <a:normAutofit fontScale="90000"/>
          </a:bodyPr>
          <a:lstStyle/>
          <a:p>
            <a:r>
              <a:rPr lang="tr-TR" sz="2400" dirty="0" smtClean="0"/>
              <a:t>6.SINIF 4</a:t>
            </a:r>
            <a:r>
              <a:rPr lang="tr-TR" sz="2400" dirty="0"/>
              <a:t>. ÜNİTE: </a:t>
            </a:r>
            <a:r>
              <a:rPr lang="tr-TR" sz="2400" dirty="0" smtClean="0"/>
              <a:t/>
            </a:r>
            <a:br>
              <a:rPr lang="tr-TR" sz="2400" dirty="0" smtClean="0"/>
            </a:br>
            <a:r>
              <a:rPr lang="tr-TR" sz="2400" b="1" dirty="0" smtClean="0"/>
              <a:t>PEYGAMBERLİĞİNDEN </a:t>
            </a:r>
            <a:r>
              <a:rPr lang="tr-TR" sz="2400" b="1" dirty="0"/>
              <a:t>ÖNCE HZ. </a:t>
            </a:r>
            <a:r>
              <a:rPr lang="tr-TR" sz="2400" b="1" dirty="0" smtClean="0"/>
              <a:t>MUHAMMED</a:t>
            </a:r>
            <a:br>
              <a:rPr lang="tr-TR" sz="2400" b="1" dirty="0" smtClean="0"/>
            </a:br>
            <a:r>
              <a:rPr lang="tr-TR" sz="2400" b="1" dirty="0" smtClean="0"/>
              <a:t>Öğrenme Çıktıları (Kazanımları):</a:t>
            </a:r>
            <a:endParaRPr lang="tr-TR" sz="2400" dirty="0"/>
          </a:p>
        </p:txBody>
      </p:sp>
      <p:sp>
        <p:nvSpPr>
          <p:cNvPr id="3" name="İçerik Yer Tutucusu 2"/>
          <p:cNvSpPr>
            <a:spLocks noGrp="1"/>
          </p:cNvSpPr>
          <p:nvPr>
            <p:ph idx="1"/>
          </p:nvPr>
        </p:nvSpPr>
        <p:spPr>
          <a:xfrm>
            <a:off x="627797" y="1180531"/>
            <a:ext cx="11564203" cy="5500048"/>
          </a:xfrm>
        </p:spPr>
        <p:txBody>
          <a:bodyPr>
            <a:noAutofit/>
          </a:bodyPr>
          <a:lstStyle/>
          <a:p>
            <a:r>
              <a:rPr lang="tr-TR" sz="1800" dirty="0">
                <a:latin typeface="Arial" panose="020B0604020202020204" pitchFamily="34" charset="0"/>
                <a:cs typeface="Arial" panose="020B0604020202020204" pitchFamily="34" charset="0"/>
              </a:rPr>
              <a:t>DKAB.6.4.1. </a:t>
            </a:r>
            <a:r>
              <a:rPr lang="tr-TR" sz="1800" b="1" dirty="0">
                <a:latin typeface="Arial" panose="020B0604020202020204" pitchFamily="34" charset="0"/>
                <a:cs typeface="Arial" panose="020B0604020202020204" pitchFamily="34" charset="0"/>
              </a:rPr>
              <a:t>Hz. Muhammed’in (sav) doğduğu çevreyi tarihsel bağlamda </a:t>
            </a:r>
            <a:r>
              <a:rPr lang="tr-TR" sz="1800" b="1" dirty="0" smtClean="0">
                <a:latin typeface="Arial" panose="020B0604020202020204" pitchFamily="34" charset="0"/>
                <a:cs typeface="Arial" panose="020B0604020202020204" pitchFamily="34" charset="0"/>
              </a:rPr>
              <a:t>değerlendirebilme.</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a) Hz. Muhammed’in (sav) doğduğu çevre hakkındaki bilgileri temel kaynaklardan hareketle </a:t>
            </a:r>
            <a:r>
              <a:rPr lang="tr-TR" sz="1800" i="1" dirty="0" err="1">
                <a:latin typeface="Arial" panose="020B0604020202020204" pitchFamily="34" charset="0"/>
                <a:cs typeface="Arial" panose="020B0604020202020204" pitchFamily="34" charset="0"/>
              </a:rPr>
              <a:t>farkeder</a:t>
            </a:r>
            <a:r>
              <a:rPr lang="tr-TR" sz="1800" i="1" dirty="0">
                <a:latin typeface="Arial" panose="020B0604020202020204" pitchFamily="34" charset="0"/>
                <a:cs typeface="Arial" panose="020B0604020202020204" pitchFamily="34" charset="0"/>
              </a:rPr>
              <a:t>.</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b) Hz. Muhammed’in (sav) doğduğu çevreyi koşulları içerisinde açıklar.</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c) Hz. Muhammed’in (sav) doğduğu çevrenin koşullarını analiz eder.</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ç) Hz. Muhammed’in (sav) doğduğu çevrenin koşullarını günümüz koşullarıyla karşılaştırır.</a:t>
            </a:r>
            <a:endParaRPr lang="tr-TR" sz="1800" dirty="0">
              <a:latin typeface="Arial" panose="020B0604020202020204" pitchFamily="34" charset="0"/>
              <a:cs typeface="Arial" panose="020B0604020202020204" pitchFamily="34" charset="0"/>
            </a:endParaRPr>
          </a:p>
          <a:p>
            <a:r>
              <a:rPr lang="tr-TR" sz="1800" dirty="0">
                <a:latin typeface="Arial" panose="020B0604020202020204" pitchFamily="34" charset="0"/>
                <a:cs typeface="Arial" panose="020B0604020202020204" pitchFamily="34" charset="0"/>
              </a:rPr>
              <a:t> </a:t>
            </a:r>
          </a:p>
          <a:p>
            <a:r>
              <a:rPr lang="tr-TR" sz="1800" dirty="0">
                <a:latin typeface="Arial" panose="020B0604020202020204" pitchFamily="34" charset="0"/>
                <a:cs typeface="Arial" panose="020B0604020202020204" pitchFamily="34" charset="0"/>
              </a:rPr>
              <a:t>DKAB.6.4.2. </a:t>
            </a:r>
            <a:r>
              <a:rPr lang="tr-TR" sz="1800" b="1" dirty="0">
                <a:latin typeface="Arial" panose="020B0604020202020204" pitchFamily="34" charset="0"/>
                <a:cs typeface="Arial" panose="020B0604020202020204" pitchFamily="34" charset="0"/>
              </a:rPr>
              <a:t>Hz. Muhammed’in (sav) çocukluk yılları hakkında verilen bilgileri </a:t>
            </a:r>
            <a:r>
              <a:rPr lang="tr-TR" sz="1800" b="1" dirty="0" smtClean="0">
                <a:latin typeface="Arial" panose="020B0604020202020204" pitchFamily="34" charset="0"/>
                <a:cs typeface="Arial" panose="020B0604020202020204" pitchFamily="34" charset="0"/>
              </a:rPr>
              <a:t>yorumlayabilme.</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a) Hz. Muhammed’in (sav) çocukluk yıllarında yaşadıklarını inceler.</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b) Hz. Muhammed’in (sav) çocukluk yıllarında yaşadıklarını kendi ifadeleriyle, doğru </a:t>
            </a:r>
            <a:r>
              <a:rPr lang="tr-TR" sz="1800" i="1" dirty="0" smtClean="0">
                <a:latin typeface="Arial" panose="020B0604020202020204" pitchFamily="34" charset="0"/>
                <a:cs typeface="Arial" panose="020B0604020202020204" pitchFamily="34" charset="0"/>
              </a:rPr>
              <a:t>ve bilgiyi </a:t>
            </a:r>
            <a:r>
              <a:rPr lang="tr-TR" sz="1800" i="1" dirty="0">
                <a:latin typeface="Arial" panose="020B0604020202020204" pitchFamily="34" charset="0"/>
                <a:cs typeface="Arial" panose="020B0604020202020204" pitchFamily="34" charset="0"/>
              </a:rPr>
              <a:t>değiştirmeyecek şekilde yeniden ifade eder.</a:t>
            </a:r>
            <a:endParaRPr lang="tr-TR" sz="1800" dirty="0">
              <a:latin typeface="Arial" panose="020B0604020202020204" pitchFamily="34" charset="0"/>
              <a:cs typeface="Arial" panose="020B0604020202020204" pitchFamily="34" charset="0"/>
            </a:endParaRPr>
          </a:p>
          <a:p>
            <a:r>
              <a:rPr lang="tr-TR" sz="1800" dirty="0">
                <a:latin typeface="Arial" panose="020B0604020202020204" pitchFamily="34" charset="0"/>
                <a:cs typeface="Arial" panose="020B0604020202020204" pitchFamily="34" charset="0"/>
              </a:rPr>
              <a:t> </a:t>
            </a:r>
          </a:p>
          <a:p>
            <a:r>
              <a:rPr lang="tr-TR" sz="1800" dirty="0">
                <a:latin typeface="Arial" panose="020B0604020202020204" pitchFamily="34" charset="0"/>
                <a:cs typeface="Arial" panose="020B0604020202020204" pitchFamily="34" charset="0"/>
              </a:rPr>
              <a:t>DKAB.6.4.3. </a:t>
            </a:r>
            <a:r>
              <a:rPr lang="tr-TR" sz="1800" b="1" dirty="0">
                <a:latin typeface="Arial" panose="020B0604020202020204" pitchFamily="34" charset="0"/>
                <a:cs typeface="Arial" panose="020B0604020202020204" pitchFamily="34" charset="0"/>
              </a:rPr>
              <a:t>Hz. Muhammed’in (sav) gençlik yılları hakkında verilen bilgileri </a:t>
            </a:r>
            <a:r>
              <a:rPr lang="tr-TR" sz="1800" b="1" dirty="0" smtClean="0">
                <a:latin typeface="Arial" panose="020B0604020202020204" pitchFamily="34" charset="0"/>
                <a:cs typeface="Arial" panose="020B0604020202020204" pitchFamily="34" charset="0"/>
              </a:rPr>
              <a:t>yapılandırabilme.</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a) Hz. Muhammed’in (sav) gençlik yıllarında yaşadıklarından hareketle çıkarımda bulunur.</a:t>
            </a:r>
            <a:endParaRPr lang="tr-TR" sz="1800" dirty="0">
              <a:latin typeface="Arial" panose="020B0604020202020204" pitchFamily="34" charset="0"/>
              <a:cs typeface="Arial" panose="020B0604020202020204" pitchFamily="34" charset="0"/>
            </a:endParaRPr>
          </a:p>
          <a:p>
            <a:r>
              <a:rPr lang="tr-TR" sz="1800" i="1" dirty="0">
                <a:latin typeface="Arial" panose="020B0604020202020204" pitchFamily="34" charset="0"/>
                <a:cs typeface="Arial" panose="020B0604020202020204" pitchFamily="34" charset="0"/>
              </a:rPr>
              <a:t>b) Hz. Muhammed’in (sav) gençlik yıllarına dair öğrendikleri üzerine düşüncelerini </a:t>
            </a:r>
            <a:r>
              <a:rPr lang="tr-TR" sz="1800" i="1" dirty="0" smtClean="0">
                <a:latin typeface="Arial" panose="020B0604020202020204" pitchFamily="34" charset="0"/>
                <a:cs typeface="Arial" panose="020B0604020202020204" pitchFamily="34" charset="0"/>
              </a:rPr>
              <a:t>ifade eder.</a:t>
            </a:r>
            <a:endParaRPr lang="tr-T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60373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Başlık 1">
                <a:extLst>
                  <a:ext uri="{FF2B5EF4-FFF2-40B4-BE49-F238E27FC236}">
                    <a16:creationId xmlns:a16="http://schemas.microsoft.com/office/drawing/2014/main" id="{6D89A6E6-AF87-44A7-861C-A0B783ADF080}"/>
                  </a:ext>
                </a:extLst>
              </p:cNvPr>
              <p:cNvSpPr>
                <a:spLocks noGrp="1"/>
              </p:cNvSpPr>
              <p:nvPr>
                <p:ph type="title"/>
              </p:nvPr>
            </p:nvSpPr>
            <p:spPr>
              <a:xfrm>
                <a:off x="2012392" y="377542"/>
                <a:ext cx="8911687" cy="870861"/>
              </a:xfrm>
            </p:spPr>
            <p:txBody>
              <a:bodyPr/>
              <a:lstStyle/>
              <a:p>
                <a:r>
                  <a:rPr lang="tr-TR" b="1" i="1" dirty="0" smtClean="0"/>
                  <a:t>Testin Standart sapması </a:t>
                </a:r>
                <a:r>
                  <a:rPr lang="tr-TR" b="1" i="1" dirty="0"/>
                  <a:t>(</a:t>
                </a:r>
                <a14:m>
                  <m:oMath xmlns:m="http://schemas.openxmlformats.org/officeDocument/2006/math">
                    <m:r>
                      <a:rPr lang="tr-TR" b="1" i="1" smtClean="0">
                        <a:latin typeface="Cambria Math"/>
                      </a:rPr>
                      <m:t>𝑺𝒙</m:t>
                    </m:r>
                  </m:oMath>
                </a14:m>
                <a:r>
                  <a:rPr lang="tr-TR" b="1" i="1" dirty="0"/>
                  <a:t>)</a:t>
                </a:r>
              </a:p>
            </p:txBody>
          </p:sp>
        </mc:Choice>
        <mc:Fallback xmlns="">
          <p:sp>
            <p:nvSpPr>
              <p:cNvPr id="2" name="Başlık 1">
                <a:extLst>
                  <a:ext uri="{FF2B5EF4-FFF2-40B4-BE49-F238E27FC236}">
                    <a16:creationId xmlns="" xmlns:a16="http://schemas.microsoft.com/office/drawing/2014/main" xmlns:a14="http://schemas.microsoft.com/office/drawing/2010/main" id="{6D89A6E6-AF87-44A7-861C-A0B783ADF080}"/>
                  </a:ext>
                </a:extLst>
              </p:cNvPr>
              <p:cNvSpPr>
                <a:spLocks noGrp="1" noRot="1" noChangeAspect="1" noMove="1" noResize="1" noEditPoints="1" noAdjustHandles="1" noChangeArrowheads="1" noChangeShapeType="1" noTextEdit="1"/>
              </p:cNvSpPr>
              <p:nvPr>
                <p:ph type="title"/>
              </p:nvPr>
            </p:nvSpPr>
            <p:spPr>
              <a:xfrm>
                <a:off x="2012355" y="377368"/>
                <a:ext cx="8911687" cy="870861"/>
              </a:xfrm>
              <a:blipFill rotWithShape="1">
                <a:blip r:embed="rId2"/>
                <a:stretch>
                  <a:fillRect l="-2052" t="-10490"/>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21879F4-7E63-49EC-9C49-53DFD9D49A78}"/>
                  </a:ext>
                </a:extLst>
              </p:cNvPr>
              <p:cNvSpPr>
                <a:spLocks noGrp="1"/>
              </p:cNvSpPr>
              <p:nvPr>
                <p:ph idx="1"/>
              </p:nvPr>
            </p:nvSpPr>
            <p:spPr>
              <a:xfrm>
                <a:off x="1450797" y="1378858"/>
                <a:ext cx="10126387" cy="4996071"/>
              </a:xfrm>
            </p:spPr>
            <p:txBody>
              <a:bodyPr>
                <a:normAutofit/>
              </a:bodyPr>
              <a:lstStyle/>
              <a:p>
                <a:pPr marL="0" indent="0">
                  <a:buNone/>
                </a:pPr>
                <a:endParaRPr lang="tr-TR" sz="2400" dirty="0" smtClean="0">
                  <a:solidFill>
                    <a:schemeClr val="tx1"/>
                  </a:solidFill>
                  <a:latin typeface="Arial" pitchFamily="34" charset="0"/>
                  <a:cs typeface="Arial" pitchFamily="34" charset="0"/>
                </a:endParaRPr>
              </a:p>
              <a:p>
                <a:pPr marL="0" indent="0">
                  <a:buNone/>
                </a:pPr>
                <a:endParaRPr lang="tr-TR" sz="2400" dirty="0">
                  <a:solidFill>
                    <a:schemeClr val="tx1"/>
                  </a:solidFill>
                  <a:latin typeface="Arial" pitchFamily="34" charset="0"/>
                  <a:cs typeface="Arial" pitchFamily="34" charset="0"/>
                </a:endParaRPr>
              </a:p>
              <a:p>
                <a:pPr marL="0" indent="0">
                  <a:buNone/>
                </a:pPr>
                <a:r>
                  <a:rPr lang="tr-TR" sz="2400" dirty="0">
                    <a:solidFill>
                      <a:schemeClr val="tx1"/>
                    </a:solidFill>
                    <a:latin typeface="Arial" pitchFamily="34" charset="0"/>
                    <a:cs typeface="Arial" pitchFamily="34" charset="0"/>
                  </a:rPr>
                  <a:t>Testin standart </a:t>
                </a:r>
                <a:r>
                  <a:rPr lang="tr-TR" sz="2400" dirty="0" smtClean="0">
                    <a:solidFill>
                      <a:schemeClr val="tx1"/>
                    </a:solidFill>
                    <a:latin typeface="Arial" pitchFamily="34" charset="0"/>
                    <a:cs typeface="Arial" pitchFamily="34" charset="0"/>
                  </a:rPr>
                  <a:t>sapması, </a:t>
                </a:r>
                <a:r>
                  <a:rPr lang="tr-TR" sz="2400" dirty="0">
                    <a:solidFill>
                      <a:schemeClr val="tx1"/>
                    </a:solidFill>
                    <a:latin typeface="Arial" pitchFamily="34" charset="0"/>
                    <a:cs typeface="Arial" pitchFamily="34" charset="0"/>
                  </a:rPr>
                  <a:t>testi oluşturan maddelerin güvenirlik katsayılarının toplamına eşittir.</a:t>
                </a:r>
              </a:p>
              <a:p>
                <a:pPr marL="0" indent="0" algn="ctr">
                  <a:buNone/>
                </a:pPr>
                <a14:m>
                  <m:oMath xmlns:m="http://schemas.openxmlformats.org/officeDocument/2006/math">
                    <m:sSub>
                      <m:sSubPr>
                        <m:ctrlPr>
                          <a:rPr lang="tr-TR" sz="2400" i="1">
                            <a:solidFill>
                              <a:schemeClr val="tx1"/>
                            </a:solidFill>
                            <a:latin typeface="Cambria Math" panose="02040503050406030204" pitchFamily="18" charset="0"/>
                          </a:rPr>
                        </m:ctrlPr>
                      </m:sSubPr>
                      <m:e>
                        <m:r>
                          <m:rPr>
                            <m:sty m:val="p"/>
                          </m:rPr>
                          <a:rPr lang="tr-TR" sz="2400">
                            <a:solidFill>
                              <a:schemeClr val="tx1"/>
                            </a:solidFill>
                            <a:latin typeface="Cambria Math" panose="02040503050406030204" pitchFamily="18" charset="0"/>
                          </a:rPr>
                          <m:t>S</m:t>
                        </m:r>
                      </m:e>
                      <m:sub>
                        <m:r>
                          <m:rPr>
                            <m:sty m:val="p"/>
                          </m:rPr>
                          <a:rPr lang="tr-TR" sz="2400">
                            <a:solidFill>
                              <a:schemeClr val="tx1"/>
                            </a:solidFill>
                            <a:latin typeface="Cambria Math" panose="02040503050406030204" pitchFamily="18" charset="0"/>
                          </a:rPr>
                          <m:t>x</m:t>
                        </m:r>
                      </m:sub>
                    </m:sSub>
                  </m:oMath>
                </a14:m>
                <a:r>
                  <a:rPr lang="tr-TR" sz="2400" dirty="0">
                    <a:solidFill>
                      <a:schemeClr val="tx1"/>
                    </a:solidFill>
                    <a:latin typeface="Arial" pitchFamily="34" charset="0"/>
                    <a:cs typeface="Arial" pitchFamily="34" charset="0"/>
                  </a:rPr>
                  <a:t>= </a:t>
                </a:r>
                <a14:m>
                  <m:oMath xmlns:m="http://schemas.openxmlformats.org/officeDocument/2006/math">
                    <m:nary>
                      <m:naryPr>
                        <m:chr m:val="∑"/>
                        <m:ctrlPr>
                          <a:rPr lang="tr-TR" sz="2400" i="1">
                            <a:solidFill>
                              <a:schemeClr val="tx1"/>
                            </a:solidFill>
                            <a:latin typeface="Cambria Math" panose="02040503050406030204" pitchFamily="18" charset="0"/>
                          </a:rPr>
                        </m:ctrlPr>
                      </m:naryPr>
                      <m:sub>
                        <m:r>
                          <m:rPr>
                            <m:sty m:val="p"/>
                            <m:brk m:alnAt="23"/>
                          </m:rPr>
                          <a:rPr lang="tr-TR" sz="2400">
                            <a:solidFill>
                              <a:schemeClr val="tx1"/>
                            </a:solidFill>
                            <a:latin typeface="Cambria Math" panose="02040503050406030204" pitchFamily="18" charset="0"/>
                          </a:rPr>
                          <m:t>j</m:t>
                        </m:r>
                        <m:r>
                          <a:rPr lang="tr-TR" sz="2400">
                            <a:solidFill>
                              <a:schemeClr val="tx1"/>
                            </a:solidFill>
                            <a:latin typeface="Cambria Math" panose="02040503050406030204" pitchFamily="18" charset="0"/>
                          </a:rPr>
                          <m:t>=1</m:t>
                        </m:r>
                      </m:sub>
                      <m:sup>
                        <m:r>
                          <m:rPr>
                            <m:sty m:val="p"/>
                          </m:rPr>
                          <a:rPr lang="tr-TR" sz="2400">
                            <a:solidFill>
                              <a:schemeClr val="tx1"/>
                            </a:solidFill>
                            <a:latin typeface="Cambria Math" panose="02040503050406030204" pitchFamily="18" charset="0"/>
                          </a:rPr>
                          <m:t>K</m:t>
                        </m:r>
                      </m:sup>
                      <m:e>
                        <m:r>
                          <m:rPr>
                            <m:sty m:val="p"/>
                          </m:rPr>
                          <a:rPr lang="tr-TR" sz="2400">
                            <a:solidFill>
                              <a:schemeClr val="tx1"/>
                            </a:solidFill>
                            <a:latin typeface="Cambria Math" panose="02040503050406030204" pitchFamily="18" charset="0"/>
                          </a:rPr>
                          <m:t>rj</m:t>
                        </m:r>
                      </m:e>
                    </m:nary>
                  </m:oMath>
                </a14:m>
                <a:endParaRPr lang="tr-TR" sz="2400" dirty="0">
                  <a:solidFill>
                    <a:schemeClr val="tx1"/>
                  </a:solidFill>
                  <a:latin typeface="Arial" pitchFamily="34" charset="0"/>
                  <a:cs typeface="Arial" pitchFamily="34" charset="0"/>
                </a:endParaRPr>
              </a:p>
              <a:p>
                <a:pPr marL="0" indent="0" algn="ctr">
                  <a:buNone/>
                </a:pPr>
                <a:r>
                  <a:rPr lang="tr-TR" sz="2400" b="1" dirty="0">
                    <a:solidFill>
                      <a:schemeClr val="tx1"/>
                    </a:solidFill>
                    <a:latin typeface="Arial" pitchFamily="34" charset="0"/>
                    <a:cs typeface="Arial" pitchFamily="34" charset="0"/>
                  </a:rPr>
                  <a:t>Testin standart sapması = Madde güvenirliklerinin toplamı</a:t>
                </a:r>
              </a:p>
            </p:txBody>
          </p:sp>
        </mc:Choice>
        <mc:Fallback xmlns="">
          <p:sp>
            <p:nvSpPr>
              <p:cNvPr id="3" name="İçerik Yer Tutucusu 2">
                <a:extLst>
                  <a:ext uri="{FF2B5EF4-FFF2-40B4-BE49-F238E27FC236}">
                    <a16:creationId xmlns:a16="http://schemas.microsoft.com/office/drawing/2014/main" id="{321879F4-7E63-49EC-9C49-53DFD9D49A78}"/>
                  </a:ext>
                </a:extLst>
              </p:cNvPr>
              <p:cNvSpPr>
                <a:spLocks noGrp="1" noRot="1" noChangeAspect="1" noMove="1" noResize="1" noEditPoints="1" noAdjustHandles="1" noChangeArrowheads="1" noChangeShapeType="1" noTextEdit="1"/>
              </p:cNvSpPr>
              <p:nvPr>
                <p:ph idx="1"/>
              </p:nvPr>
            </p:nvSpPr>
            <p:spPr>
              <a:xfrm>
                <a:off x="1450797" y="1378858"/>
                <a:ext cx="10126387" cy="4996071"/>
              </a:xfrm>
              <a:blipFill>
                <a:blip r:embed="rId3"/>
                <a:stretch>
                  <a:fillRect l="-963"/>
                </a:stretch>
              </a:blipFill>
            </p:spPr>
            <p:txBody>
              <a:bodyPr/>
              <a:lstStyle/>
              <a:p>
                <a:r>
                  <a:rPr lang="tr-TR">
                    <a:noFill/>
                  </a:rPr>
                  <a:t> </a:t>
                </a:r>
              </a:p>
            </p:txBody>
          </p:sp>
        </mc:Fallback>
      </mc:AlternateContent>
    </p:spTree>
    <p:extLst>
      <p:ext uri="{BB962C8B-B14F-4D97-AF65-F5344CB8AC3E}">
        <p14:creationId xmlns:p14="http://schemas.microsoft.com/office/powerpoint/2010/main" val="2519219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Madde indekslerinden yararlanılarak Testim Güvenirliğinin bulunması</a:t>
            </a:r>
            <a:endParaRPr lang="tr-TR" dirty="0"/>
          </a:p>
        </p:txBody>
      </p:sp>
      <p:sp>
        <p:nvSpPr>
          <p:cNvPr id="5" name="Metin kutusu 4"/>
          <p:cNvSpPr txBox="1"/>
          <p:nvPr/>
        </p:nvSpPr>
        <p:spPr>
          <a:xfrm>
            <a:off x="2854036" y="2083730"/>
            <a:ext cx="2272146" cy="384721"/>
          </a:xfrm>
          <a:prstGeom prst="rect">
            <a:avLst/>
          </a:prstGeom>
          <a:noFill/>
        </p:spPr>
        <p:txBody>
          <a:bodyPr wrap="square" rtlCol="0">
            <a:spAutoFit/>
          </a:bodyPr>
          <a:lstStyle/>
          <a:p>
            <a:r>
              <a:rPr lang="tr-TR" b="1" dirty="0" smtClean="0"/>
              <a:t>KR20 FORMÜLÜ</a:t>
            </a:r>
            <a:endParaRPr lang="tr-TR" b="1" dirty="0"/>
          </a:p>
        </p:txBody>
      </p:sp>
      <p:pic>
        <p:nvPicPr>
          <p:cNvPr id="6" name="Resim 5"/>
          <p:cNvPicPr>
            <a:picLocks noChangeAspect="1"/>
          </p:cNvPicPr>
          <p:nvPr/>
        </p:nvPicPr>
        <p:blipFill>
          <a:blip r:embed="rId2"/>
          <a:stretch>
            <a:fillRect/>
          </a:stretch>
        </p:blipFill>
        <p:spPr>
          <a:xfrm>
            <a:off x="3435927" y="4717564"/>
            <a:ext cx="4821382" cy="2140436"/>
          </a:xfrm>
          <a:prstGeom prst="rect">
            <a:avLst/>
          </a:prstGeom>
        </p:spPr>
      </p:pic>
      <p:pic>
        <p:nvPicPr>
          <p:cNvPr id="8" name="İçerik Yer Tutucusu 7"/>
          <p:cNvPicPr>
            <a:picLocks noGrp="1" noChangeAspect="1"/>
          </p:cNvPicPr>
          <p:nvPr>
            <p:ph idx="1"/>
          </p:nvPr>
        </p:nvPicPr>
        <p:blipFill>
          <a:blip r:embed="rId3"/>
          <a:stretch>
            <a:fillRect/>
          </a:stretch>
        </p:blipFill>
        <p:spPr>
          <a:xfrm>
            <a:off x="2854036" y="2468451"/>
            <a:ext cx="5985164" cy="2489329"/>
          </a:xfrm>
          <a:prstGeom prst="rect">
            <a:avLst/>
          </a:prstGeom>
        </p:spPr>
      </p:pic>
    </p:spTree>
    <p:extLst>
      <p:ext uri="{BB962C8B-B14F-4D97-AF65-F5344CB8AC3E}">
        <p14:creationId xmlns:p14="http://schemas.microsoft.com/office/powerpoint/2010/main" val="147899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AA605C-812D-4023-9983-654DCBFF2D2E}"/>
              </a:ext>
            </a:extLst>
          </p:cNvPr>
          <p:cNvSpPr>
            <a:spLocks noGrp="1"/>
          </p:cNvSpPr>
          <p:nvPr>
            <p:ph type="title"/>
          </p:nvPr>
        </p:nvSpPr>
        <p:spPr>
          <a:xfrm>
            <a:off x="2360814" y="326345"/>
            <a:ext cx="8911687" cy="1280891"/>
          </a:xfrm>
        </p:spPr>
        <p:txBody>
          <a:bodyPr/>
          <a:lstStyle/>
          <a:p>
            <a:r>
              <a:rPr lang="tr-TR" dirty="0"/>
              <a:t>Test Puanları için Ölçmenin Standart Hatasının Hesaplanması</a:t>
            </a:r>
          </a:p>
        </p:txBody>
      </p:sp>
      <mc:AlternateContent xmlns:mc="http://schemas.openxmlformats.org/markup-compatibility/2006" xmlns:a14="http://schemas.microsoft.com/office/drawing/2010/main">
        <mc:Choice Requires="a14">
          <p:sp>
            <p:nvSpPr>
              <p:cNvPr id="3" name="İçerik Yer Tutucusu 2">
                <a:extLst>
                  <a:ext uri="{FF2B5EF4-FFF2-40B4-BE49-F238E27FC236}">
                    <a16:creationId xmlns:a16="http://schemas.microsoft.com/office/drawing/2014/main" id="{3B5CE375-1D33-4C32-8A6F-5129CF72D363}"/>
                  </a:ext>
                </a:extLst>
              </p:cNvPr>
              <p:cNvSpPr>
                <a:spLocks noGrp="1"/>
              </p:cNvSpPr>
              <p:nvPr>
                <p:ph idx="1"/>
              </p:nvPr>
            </p:nvSpPr>
            <p:spPr>
              <a:xfrm>
                <a:off x="964573" y="1817299"/>
                <a:ext cx="10806515" cy="4654640"/>
              </a:xfrm>
            </p:spPr>
            <p:txBody>
              <a:bodyPr/>
              <a:lstStyle/>
              <a:p>
                <a:r>
                  <a:rPr lang="tr-TR" sz="2000" dirty="0"/>
                  <a:t>Puanlara karışan hata miktarını puan cinsinden belirlemek ve öğrencinin gerçek başarı durumunu yansıtan ‘gerçek puanının’ hangi değerleri alabileceğini kestirmek için ölçümlere ait standart hata ‘ölçümlerin güvenirliği ve standart hatası ünitesinde detaylı olarak açıklanan (aşağıdaki) formülün kullanımıyla hesaplanabilir.</a:t>
                </a:r>
              </a:p>
              <a:p>
                <a14:m>
                  <m:oMath xmlns:m="http://schemas.openxmlformats.org/officeDocument/2006/math">
                    <m:sSub>
                      <m:sSubPr>
                        <m:ctrlPr>
                          <a:rPr lang="tr-TR" sz="2400" i="1">
                            <a:latin typeface="Cambria Math" panose="02040503050406030204" pitchFamily="18" charset="0"/>
                          </a:rPr>
                        </m:ctrlPr>
                      </m:sSubPr>
                      <m:e>
                        <m:r>
                          <a:rPr lang="tr-TR" sz="2400" i="1">
                            <a:latin typeface="Cambria Math" panose="02040503050406030204" pitchFamily="18" charset="0"/>
                          </a:rPr>
                          <m:t>𝑆</m:t>
                        </m:r>
                      </m:e>
                      <m:sub>
                        <m:r>
                          <a:rPr lang="tr-TR" sz="2400" i="1">
                            <a:latin typeface="Cambria Math" panose="02040503050406030204" pitchFamily="18" charset="0"/>
                          </a:rPr>
                          <m:t>𝑒</m:t>
                        </m:r>
                      </m:sub>
                    </m:sSub>
                  </m:oMath>
                </a14:m>
                <a:r>
                  <a:rPr lang="tr-TR" sz="2400" dirty="0"/>
                  <a:t>=</a:t>
                </a:r>
                <a14:m>
                  <m:oMath xmlns:m="http://schemas.openxmlformats.org/officeDocument/2006/math">
                    <m:sSub>
                      <m:sSubPr>
                        <m:ctrlPr>
                          <a:rPr lang="tr-TR" sz="2400" i="1" dirty="0">
                            <a:latin typeface="Cambria Math" panose="02040503050406030204" pitchFamily="18" charset="0"/>
                          </a:rPr>
                        </m:ctrlPr>
                      </m:sSubPr>
                      <m:e>
                        <m:r>
                          <a:rPr lang="tr-TR" sz="2400" i="1" dirty="0">
                            <a:latin typeface="Cambria Math" panose="02040503050406030204" pitchFamily="18" charset="0"/>
                          </a:rPr>
                          <m:t>𝑆</m:t>
                        </m:r>
                      </m:e>
                      <m:sub>
                        <m:r>
                          <a:rPr lang="tr-TR" sz="2400" i="1" dirty="0">
                            <a:latin typeface="Cambria Math" panose="02040503050406030204" pitchFamily="18" charset="0"/>
                          </a:rPr>
                          <m:t>𝑥</m:t>
                        </m:r>
                      </m:sub>
                    </m:sSub>
                    <m:rad>
                      <m:radPr>
                        <m:degHide m:val="on"/>
                        <m:ctrlPr>
                          <a:rPr lang="tr-TR" sz="2400" i="1" dirty="0">
                            <a:latin typeface="Cambria Math" panose="02040503050406030204" pitchFamily="18" charset="0"/>
                          </a:rPr>
                        </m:ctrlPr>
                      </m:radPr>
                      <m:deg/>
                      <m:e>
                        <m:d>
                          <m:dPr>
                            <m:ctrlPr>
                              <a:rPr lang="tr-TR" sz="2400" i="1" dirty="0">
                                <a:latin typeface="Cambria Math" panose="02040503050406030204" pitchFamily="18" charset="0"/>
                              </a:rPr>
                            </m:ctrlPr>
                          </m:dPr>
                          <m:e>
                            <m:r>
                              <a:rPr lang="tr-TR" sz="2400" i="1" dirty="0">
                                <a:latin typeface="Cambria Math" panose="02040503050406030204" pitchFamily="18" charset="0"/>
                              </a:rPr>
                              <m:t>1−</m:t>
                            </m:r>
                            <m:sSub>
                              <m:sSubPr>
                                <m:ctrlPr>
                                  <a:rPr lang="tr-TR" sz="2400" i="1" dirty="0">
                                    <a:latin typeface="Cambria Math" panose="02040503050406030204" pitchFamily="18" charset="0"/>
                                  </a:rPr>
                                </m:ctrlPr>
                              </m:sSubPr>
                              <m:e>
                                <m:r>
                                  <a:rPr lang="tr-TR" sz="2400" i="1" dirty="0">
                                    <a:latin typeface="Cambria Math" panose="02040503050406030204" pitchFamily="18" charset="0"/>
                                  </a:rPr>
                                  <m:t>𝑟</m:t>
                                </m:r>
                              </m:e>
                              <m:sub>
                                <m:r>
                                  <a:rPr lang="tr-TR" sz="2400" i="1" dirty="0">
                                    <a:latin typeface="Cambria Math" panose="02040503050406030204" pitchFamily="18" charset="0"/>
                                  </a:rPr>
                                  <m:t>𝑥</m:t>
                                </m:r>
                              </m:sub>
                            </m:sSub>
                          </m:e>
                        </m:d>
                      </m:e>
                    </m:rad>
                  </m:oMath>
                </a14:m>
                <a:endParaRPr lang="tr-TR" sz="2400" dirty="0"/>
              </a:p>
              <a:p>
                <a:endParaRPr lang="tr-TR" dirty="0" smtClean="0"/>
              </a:p>
              <a:p>
                <a:r>
                  <a:rPr lang="tr-TR" sz="2400" dirty="0"/>
                  <a:t>(Ölçmenin Standart Hatası =Testin standart sapması x Testin güvenirliğinin 1’den farkının karekökü)</a:t>
                </a:r>
              </a:p>
              <a:p>
                <a:endParaRPr lang="tr-TR" dirty="0"/>
              </a:p>
            </p:txBody>
          </p:sp>
        </mc:Choice>
        <mc:Fallback xmlns="">
          <p:sp>
            <p:nvSpPr>
              <p:cNvPr id="3" name="İçerik Yer Tutucusu 2">
                <a:extLst>
                  <a:ext uri="{FF2B5EF4-FFF2-40B4-BE49-F238E27FC236}">
                    <a16:creationId xmlns="" xmlns:a16="http://schemas.microsoft.com/office/drawing/2014/main" xmlns:a14="http://schemas.microsoft.com/office/drawing/2010/main" id="{3B5CE375-1D33-4C32-8A6F-5129CF72D363}"/>
                  </a:ext>
                </a:extLst>
              </p:cNvPr>
              <p:cNvSpPr>
                <a:spLocks noGrp="1" noRot="1" noChangeAspect="1" noMove="1" noResize="1" noEditPoints="1" noAdjustHandles="1" noChangeArrowheads="1" noChangeShapeType="1" noTextEdit="1"/>
              </p:cNvSpPr>
              <p:nvPr>
                <p:ph idx="1"/>
              </p:nvPr>
            </p:nvSpPr>
            <p:spPr>
              <a:xfrm>
                <a:off x="964572" y="1817299"/>
                <a:ext cx="10806515" cy="4654640"/>
              </a:xfrm>
              <a:blipFill rotWithShape="1">
                <a:blip r:embed="rId2"/>
                <a:stretch>
                  <a:fillRect l="-733" t="-654" r="-846"/>
                </a:stretch>
              </a:blipFill>
            </p:spPr>
            <p:txBody>
              <a:bodyPr/>
              <a:lstStyle/>
              <a:p>
                <a:r>
                  <a:rPr lang="tr-TR">
                    <a:noFill/>
                  </a:rPr>
                  <a:t> </a:t>
                </a:r>
              </a:p>
            </p:txBody>
          </p:sp>
        </mc:Fallback>
      </mc:AlternateContent>
      <p:sp>
        <p:nvSpPr>
          <p:cNvPr id="4" name="AutoShape 2" descr="Test Geliştirme Ve Madde Analizi | Akademik Sunum"/>
          <p:cNvSpPr>
            <a:spLocks noChangeAspect="1" noChangeArrowheads="1"/>
          </p:cNvSpPr>
          <p:nvPr/>
        </p:nvSpPr>
        <p:spPr bwMode="auto">
          <a:xfrm>
            <a:off x="155693" y="-890588"/>
            <a:ext cx="2466975" cy="1857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bodyPr>
          <a:lstStyle/>
          <a:p>
            <a:endParaRPr lang="tr-TR"/>
          </a:p>
        </p:txBody>
      </p:sp>
    </p:spTree>
    <p:extLst>
      <p:ext uri="{BB962C8B-B14F-4D97-AF65-F5344CB8AC3E}">
        <p14:creationId xmlns:p14="http://schemas.microsoft.com/office/powerpoint/2010/main" val="24284733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41144" y="2776539"/>
            <a:ext cx="9997440" cy="1143000"/>
          </a:xfrm>
        </p:spPr>
        <p:txBody>
          <a:bodyPr/>
          <a:lstStyle/>
          <a:p>
            <a:pPr algn="ctr"/>
            <a:r>
              <a:rPr lang="tr-TR" sz="59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TEŞEKKÜRLER</a:t>
            </a:r>
            <a:endParaRPr lang="tr-TR" sz="59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64002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algn="ctr"/>
            <a:r>
              <a:rPr lang="tr-TR" sz="2800" b="1" dirty="0">
                <a:latin typeface="Arial" panose="020B0604020202020204" pitchFamily="34" charset="0"/>
                <a:cs typeface="Arial" panose="020B0604020202020204" pitchFamily="34" charset="0"/>
              </a:rPr>
              <a:t>Belirtke Tablosu:</a:t>
            </a:r>
            <a:r>
              <a:rPr lang="tr-TR" sz="2800" dirty="0">
                <a:latin typeface="Arial" panose="020B0604020202020204" pitchFamily="34" charset="0"/>
                <a:cs typeface="Arial" panose="020B0604020202020204" pitchFamily="34" charset="0"/>
              </a:rPr>
              <a:t> </a:t>
            </a:r>
            <a:br>
              <a:rPr lang="tr-TR" sz="2800" dirty="0">
                <a:latin typeface="Arial" panose="020B0604020202020204" pitchFamily="34" charset="0"/>
                <a:cs typeface="Arial" panose="020B0604020202020204" pitchFamily="34" charset="0"/>
              </a:rPr>
            </a:br>
            <a:r>
              <a:rPr lang="tr-TR" sz="2800" dirty="0">
                <a:latin typeface="Arial" panose="020B0604020202020204" pitchFamily="34" charset="0"/>
                <a:cs typeface="Arial" panose="020B0604020202020204" pitchFamily="34" charset="0"/>
              </a:rPr>
              <a:t>Din Kültürü ve Ahlak Bilgisi Dersi </a:t>
            </a:r>
            <a:r>
              <a:rPr lang="tr-TR" sz="2800" dirty="0" smtClean="0">
                <a:latin typeface="Arial" panose="020B0604020202020204" pitchFamily="34" charset="0"/>
                <a:cs typeface="Arial" panose="020B0604020202020204" pitchFamily="34" charset="0"/>
              </a:rPr>
              <a:t>4.Sınıf 4.Ünite </a:t>
            </a:r>
            <a:r>
              <a:rPr lang="tr-TR" sz="2800" dirty="0">
                <a:latin typeface="Arial" panose="020B0604020202020204" pitchFamily="34" charset="0"/>
                <a:cs typeface="Arial" panose="020B0604020202020204" pitchFamily="34" charset="0"/>
              </a:rPr>
              <a:t>Sınavı Davranışlar Evreni </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756693555"/>
              </p:ext>
            </p:extLst>
          </p:nvPr>
        </p:nvGraphicFramePr>
        <p:xfrm>
          <a:off x="2389239" y="2122498"/>
          <a:ext cx="9115392" cy="4581896"/>
        </p:xfrm>
        <a:graphic>
          <a:graphicData uri="http://schemas.openxmlformats.org/drawingml/2006/table">
            <a:tbl>
              <a:tblPr firstRow="1" firstCol="1" bandRow="1"/>
              <a:tblGrid>
                <a:gridCol w="6592529">
                  <a:extLst>
                    <a:ext uri="{9D8B030D-6E8A-4147-A177-3AD203B41FA5}">
                      <a16:colId xmlns:a16="http://schemas.microsoft.com/office/drawing/2014/main" val="3648627569"/>
                    </a:ext>
                  </a:extLst>
                </a:gridCol>
                <a:gridCol w="501445">
                  <a:extLst>
                    <a:ext uri="{9D8B030D-6E8A-4147-A177-3AD203B41FA5}">
                      <a16:colId xmlns:a16="http://schemas.microsoft.com/office/drawing/2014/main" val="3010547407"/>
                    </a:ext>
                  </a:extLst>
                </a:gridCol>
                <a:gridCol w="634181">
                  <a:extLst>
                    <a:ext uri="{9D8B030D-6E8A-4147-A177-3AD203B41FA5}">
                      <a16:colId xmlns:a16="http://schemas.microsoft.com/office/drawing/2014/main" val="2432801806"/>
                    </a:ext>
                  </a:extLst>
                </a:gridCol>
                <a:gridCol w="737419">
                  <a:extLst>
                    <a:ext uri="{9D8B030D-6E8A-4147-A177-3AD203B41FA5}">
                      <a16:colId xmlns:a16="http://schemas.microsoft.com/office/drawing/2014/main" val="3735918203"/>
                    </a:ext>
                  </a:extLst>
                </a:gridCol>
                <a:gridCol w="649818">
                  <a:extLst>
                    <a:ext uri="{9D8B030D-6E8A-4147-A177-3AD203B41FA5}">
                      <a16:colId xmlns:a16="http://schemas.microsoft.com/office/drawing/2014/main" val="2065482442"/>
                    </a:ext>
                  </a:extLst>
                </a:gridCol>
              </a:tblGrid>
              <a:tr h="1509334">
                <a:tc>
                  <a:txBody>
                    <a:bodyPr/>
                    <a:lstStyle/>
                    <a:p>
                      <a:pPr>
                        <a:spcBef>
                          <a:spcPts val="600"/>
                        </a:spcBef>
                      </a:pPr>
                      <a:r>
                        <a:rPr lang="tr-TR" sz="2000" b="1" kern="1200" dirty="0">
                          <a:solidFill>
                            <a:srgbClr val="000000"/>
                          </a:solidFill>
                          <a:effectLst/>
                          <a:latin typeface="Arial" panose="020B0604020202020204" pitchFamily="34" charset="0"/>
                          <a:ea typeface="Times New Roman" panose="02020603050405020304" pitchFamily="18" charset="0"/>
                        </a:rPr>
                        <a:t> </a:t>
                      </a:r>
                      <a:endParaRPr lang="tr-TR" sz="2000" dirty="0">
                        <a:effectLst/>
                        <a:latin typeface="Calibri" panose="020F0502020204030204" pitchFamily="34" charset="0"/>
                        <a:ea typeface="Times New Roman" panose="02020603050405020304" pitchFamily="18" charset="0"/>
                      </a:endParaRPr>
                    </a:p>
                    <a:p>
                      <a:pPr>
                        <a:spcBef>
                          <a:spcPts val="600"/>
                        </a:spcBef>
                      </a:pPr>
                      <a:endParaRPr lang="tr-TR" sz="2000" b="1" kern="1200" dirty="0" smtClean="0">
                        <a:solidFill>
                          <a:srgbClr val="000000"/>
                        </a:solidFill>
                        <a:effectLst/>
                        <a:latin typeface="Arial" panose="020B0604020202020204" pitchFamily="34" charset="0"/>
                        <a:ea typeface="Times New Roman" panose="02020603050405020304" pitchFamily="18" charset="0"/>
                      </a:endParaRPr>
                    </a:p>
                    <a:p>
                      <a:pPr>
                        <a:spcBef>
                          <a:spcPts val="600"/>
                        </a:spcBef>
                      </a:pPr>
                      <a:r>
                        <a:rPr lang="tr-TR" sz="2000" b="1" kern="1200" dirty="0" smtClean="0">
                          <a:solidFill>
                            <a:srgbClr val="000000"/>
                          </a:solidFill>
                          <a:effectLst/>
                          <a:latin typeface="Arial" panose="020B0604020202020204" pitchFamily="34" charset="0"/>
                          <a:ea typeface="Times New Roman" panose="02020603050405020304" pitchFamily="18" charset="0"/>
                        </a:rPr>
                        <a:t>Ünite </a:t>
                      </a:r>
                      <a:r>
                        <a:rPr lang="tr-TR" sz="2000" b="1" kern="1200" dirty="0">
                          <a:solidFill>
                            <a:srgbClr val="000000"/>
                          </a:solidFill>
                          <a:effectLst/>
                          <a:latin typeface="Arial" panose="020B0604020202020204" pitchFamily="34" charset="0"/>
                          <a:ea typeface="Times New Roman" panose="02020603050405020304" pitchFamily="18" charset="0"/>
                        </a:rPr>
                        <a:t>4: HZ. MUHAMMED’İ TANIYALIM  </a:t>
                      </a:r>
                      <a:endParaRPr lang="tr-TR" sz="20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1755" marR="71755">
                        <a:spcBef>
                          <a:spcPts val="600"/>
                        </a:spcBef>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Bilgi </a:t>
                      </a:r>
                      <a:endParaRPr lang="tr-TR" sz="1100">
                        <a:effectLst/>
                        <a:latin typeface="Calibri" panose="020F0502020204030204" pitchFamily="34" charset="0"/>
                        <a:ea typeface="Times New Roman" panose="02020603050405020304" pitchFamily="18" charset="0"/>
                      </a:endParaRPr>
                    </a:p>
                  </a:txBody>
                  <a:tcPr marL="67963" marR="6796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8E7"/>
                    </a:solidFill>
                  </a:tcPr>
                </a:tc>
                <a:tc>
                  <a:txBody>
                    <a:bodyPr/>
                    <a:lstStyle/>
                    <a:p>
                      <a:pPr marL="71755" marR="71755">
                        <a:spcBef>
                          <a:spcPts val="600"/>
                        </a:spcBef>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Kavrama </a:t>
                      </a:r>
                      <a:endParaRPr lang="tr-TR" sz="1100">
                        <a:effectLst/>
                        <a:latin typeface="Calibri" panose="020F0502020204030204" pitchFamily="34" charset="0"/>
                        <a:ea typeface="Times New Roman" panose="02020603050405020304" pitchFamily="18" charset="0"/>
                      </a:endParaRPr>
                    </a:p>
                  </a:txBody>
                  <a:tcPr marL="67963" marR="6796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8E7"/>
                    </a:solidFill>
                  </a:tcPr>
                </a:tc>
                <a:tc>
                  <a:txBody>
                    <a:bodyPr/>
                    <a:lstStyle/>
                    <a:p>
                      <a:pPr marL="71755" marR="71755">
                        <a:spcBef>
                          <a:spcPts val="600"/>
                        </a:spcBef>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Uygulama </a:t>
                      </a:r>
                      <a:endParaRPr lang="tr-TR" sz="1100">
                        <a:effectLst/>
                        <a:latin typeface="Calibri" panose="020F0502020204030204" pitchFamily="34" charset="0"/>
                        <a:ea typeface="Times New Roman" panose="02020603050405020304" pitchFamily="18" charset="0"/>
                      </a:endParaRPr>
                    </a:p>
                  </a:txBody>
                  <a:tcPr marL="67963" marR="6796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8E7"/>
                    </a:solidFill>
                  </a:tcPr>
                </a:tc>
                <a:tc>
                  <a:txBody>
                    <a:bodyPr/>
                    <a:lstStyle/>
                    <a:p>
                      <a:pPr marL="71755" marR="71755">
                        <a:spcBef>
                          <a:spcPts val="600"/>
                        </a:spcBef>
                        <a:spcAft>
                          <a:spcPts val="0"/>
                        </a:spcAft>
                      </a:pPr>
                      <a:r>
                        <a:rPr lang="tr-TR" sz="18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Toplam </a:t>
                      </a:r>
                      <a:endParaRPr lang="tr-TR" sz="1100">
                        <a:effectLst/>
                        <a:latin typeface="Calibri" panose="020F0502020204030204" pitchFamily="34" charset="0"/>
                        <a:ea typeface="Times New Roman" panose="02020603050405020304" pitchFamily="18" charset="0"/>
                      </a:endParaRPr>
                    </a:p>
                  </a:txBody>
                  <a:tcPr marL="67963" marR="67963"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E8E7"/>
                    </a:solidFill>
                  </a:tcPr>
                </a:tc>
                <a:extLst>
                  <a:ext uri="{0D108BD9-81ED-4DB2-BD59-A6C34878D82A}">
                    <a16:rowId xmlns:a16="http://schemas.microsoft.com/office/drawing/2014/main" val="3541387285"/>
                  </a:ext>
                </a:extLst>
              </a:tr>
              <a:tr h="621881">
                <a:tc>
                  <a:txBody>
                    <a:bodyPr/>
                    <a:lstStyle/>
                    <a:p>
                      <a:pPr marL="386715" indent="-386715">
                        <a:spcBef>
                          <a:spcPts val="1200"/>
                        </a:spcBef>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1. Hz. Muhammed’in Doğduğu Çevre</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3</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1</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1</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5</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87625"/>
                  </a:ext>
                </a:extLst>
              </a:tr>
              <a:tr h="466411">
                <a:tc>
                  <a:txBody>
                    <a:bodyPr/>
                    <a:lstStyle/>
                    <a:p>
                      <a:pPr marL="386715" indent="-386715">
                        <a:spcBef>
                          <a:spcPts val="600"/>
                        </a:spcBef>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2. Hz. Muhammed’in Ailesi</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2</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2</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0</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4</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642779"/>
                  </a:ext>
                </a:extLst>
              </a:tr>
              <a:tr h="621881">
                <a:tc>
                  <a:txBody>
                    <a:bodyPr/>
                    <a:lstStyle/>
                    <a:p>
                      <a:pPr marL="386715" indent="-386715">
                        <a:spcBef>
                          <a:spcPts val="600"/>
                        </a:spcBef>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3. Hz. Muhammed’in Doğumu, Çocukluk ve Gençlik Yılları</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400" kern="1200">
                          <a:solidFill>
                            <a:srgbClr val="000000"/>
                          </a:solidFill>
                          <a:effectLst/>
                          <a:latin typeface="Arial" panose="020B0604020202020204" pitchFamily="34" charset="0"/>
                          <a:ea typeface="Times New Roman" panose="02020603050405020304" pitchFamily="18" charset="0"/>
                        </a:rPr>
                        <a:t>3</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400" kern="1200">
                          <a:solidFill>
                            <a:srgbClr val="000000"/>
                          </a:solidFill>
                          <a:effectLst/>
                          <a:latin typeface="Arial" panose="020B0604020202020204" pitchFamily="34" charset="0"/>
                          <a:ea typeface="Times New Roman" panose="02020603050405020304" pitchFamily="18" charset="0"/>
                        </a:rPr>
                        <a:t>2</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400" kern="1200">
                          <a:solidFill>
                            <a:srgbClr val="000000"/>
                          </a:solidFill>
                          <a:effectLst/>
                          <a:latin typeface="Arial" panose="020B0604020202020204" pitchFamily="34" charset="0"/>
                          <a:ea typeface="Times New Roman" panose="02020603050405020304" pitchFamily="18" charset="0"/>
                        </a:rPr>
                        <a:t>1</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tr-TR" sz="2400" kern="1200">
                          <a:solidFill>
                            <a:srgbClr val="000000"/>
                          </a:solidFill>
                          <a:effectLst/>
                          <a:latin typeface="Arial" panose="020B0604020202020204" pitchFamily="34" charset="0"/>
                          <a:ea typeface="Times New Roman" panose="02020603050405020304" pitchFamily="18" charset="0"/>
                        </a:rPr>
                        <a:t>6</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0989766"/>
                  </a:ext>
                </a:extLst>
              </a:tr>
              <a:tr h="621881">
                <a:tc>
                  <a:txBody>
                    <a:bodyPr/>
                    <a:lstStyle/>
                    <a:p>
                      <a:pPr marL="386715" indent="-386715">
                        <a:spcBef>
                          <a:spcPts val="600"/>
                        </a:spcBef>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4. Hz. Muhammed’in Mekke ve Medine Yılları </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2</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2</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1</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5</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470935"/>
                  </a:ext>
                </a:extLst>
              </a:tr>
              <a:tr h="466411">
                <a:tc>
                  <a:txBody>
                    <a:bodyPr/>
                    <a:lstStyle/>
                    <a:p>
                      <a:pPr algn="r">
                        <a:spcAft>
                          <a:spcPts val="0"/>
                        </a:spcAft>
                      </a:pPr>
                      <a:r>
                        <a:rPr lang="tr-TR" sz="2400" kern="1200">
                          <a:solidFill>
                            <a:srgbClr val="000000"/>
                          </a:solidFill>
                          <a:effectLst/>
                          <a:latin typeface="Arial" panose="020B0604020202020204" pitchFamily="34" charset="0"/>
                          <a:ea typeface="Times New Roman" panose="02020603050405020304" pitchFamily="18" charset="0"/>
                        </a:rPr>
                        <a:t>Toplam</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10</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7</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a:solidFill>
                            <a:srgbClr val="000000"/>
                          </a:solidFill>
                          <a:effectLst/>
                          <a:latin typeface="Arial" panose="020B0604020202020204" pitchFamily="34" charset="0"/>
                          <a:ea typeface="Times New Roman" panose="02020603050405020304" pitchFamily="18" charset="0"/>
                        </a:rPr>
                        <a:t>3</a:t>
                      </a:r>
                      <a:endParaRPr lang="tr-TR" sz="240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2400" kern="1200" dirty="0">
                          <a:solidFill>
                            <a:srgbClr val="000000"/>
                          </a:solidFill>
                          <a:effectLst/>
                          <a:latin typeface="Arial" panose="020B0604020202020204" pitchFamily="34" charset="0"/>
                          <a:ea typeface="Times New Roman" panose="02020603050405020304" pitchFamily="18" charset="0"/>
                        </a:rPr>
                        <a:t>20</a:t>
                      </a:r>
                      <a:endParaRPr lang="tr-TR" sz="2400" dirty="0">
                        <a:effectLst/>
                        <a:latin typeface="Calibri" panose="020F0502020204030204" pitchFamily="34" charset="0"/>
                        <a:ea typeface="Times New Roman" panose="02020603050405020304" pitchFamily="18" charset="0"/>
                      </a:endParaRPr>
                    </a:p>
                  </a:txBody>
                  <a:tcPr marL="67963" marR="67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921910"/>
                  </a:ext>
                </a:extLst>
              </a:tr>
            </a:tbl>
          </a:graphicData>
        </a:graphic>
      </p:graphicFrame>
    </p:spTree>
    <p:extLst>
      <p:ext uri="{BB962C8B-B14F-4D97-AF65-F5344CB8AC3E}">
        <p14:creationId xmlns:p14="http://schemas.microsoft.com/office/powerpoint/2010/main" val="447904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75518" y="202521"/>
            <a:ext cx="10111680" cy="775855"/>
          </a:xfrm>
        </p:spPr>
        <p:txBody>
          <a:bodyPr>
            <a:normAutofit/>
          </a:bodyPr>
          <a:lstStyle/>
          <a:p>
            <a:pPr algn="ctr"/>
            <a:r>
              <a:rPr lang="tr-TR" sz="2000" b="1" dirty="0" smtClean="0"/>
              <a:t>Belirtke </a:t>
            </a:r>
            <a:r>
              <a:rPr lang="tr-TR" sz="2000" b="1" dirty="0"/>
              <a:t>Tablosu:</a:t>
            </a:r>
            <a:r>
              <a:rPr lang="tr-TR" sz="2000" dirty="0"/>
              <a:t> </a:t>
            </a:r>
            <a:r>
              <a:rPr lang="tr-TR" sz="2000" dirty="0" smtClean="0"/>
              <a:t/>
            </a:r>
            <a:br>
              <a:rPr lang="tr-TR" sz="2000" dirty="0" smtClean="0"/>
            </a:br>
            <a:r>
              <a:rPr lang="tr-TR" sz="2000" dirty="0" smtClean="0"/>
              <a:t>Eğitimde </a:t>
            </a:r>
            <a:r>
              <a:rPr lang="tr-TR" sz="2000" dirty="0"/>
              <a:t>Ölçme ve Değerlendirme Dersi Final Sınavı </a:t>
            </a:r>
            <a:r>
              <a:rPr lang="tr-TR" sz="2000" b="1" dirty="0" smtClean="0"/>
              <a:t>Davranışlar Evreni </a:t>
            </a:r>
            <a:endParaRPr lang="tr-TR" sz="2000" b="1" dirty="0"/>
          </a:p>
        </p:txBody>
      </p:sp>
      <p:graphicFrame>
        <p:nvGraphicFramePr>
          <p:cNvPr id="4" name="Tablo 3"/>
          <p:cNvGraphicFramePr>
            <a:graphicFrameLocks noGrp="1"/>
          </p:cNvGraphicFramePr>
          <p:nvPr>
            <p:extLst>
              <p:ext uri="{D42A27DB-BD31-4B8C-83A1-F6EECF244321}">
                <p14:modId xmlns:p14="http://schemas.microsoft.com/office/powerpoint/2010/main" val="2915277534"/>
              </p:ext>
            </p:extLst>
          </p:nvPr>
        </p:nvGraphicFramePr>
        <p:xfrm>
          <a:off x="1775518" y="978376"/>
          <a:ext cx="10250226" cy="5767184"/>
        </p:xfrm>
        <a:graphic>
          <a:graphicData uri="http://schemas.openxmlformats.org/drawingml/2006/table">
            <a:tbl>
              <a:tblPr>
                <a:tableStyleId>{5C22544A-7EE6-4342-B048-85BDC9FD1C3A}</a:tableStyleId>
              </a:tblPr>
              <a:tblGrid>
                <a:gridCol w="5040918">
                  <a:extLst>
                    <a:ext uri="{9D8B030D-6E8A-4147-A177-3AD203B41FA5}">
                      <a16:colId xmlns:a16="http://schemas.microsoft.com/office/drawing/2014/main" val="20000"/>
                    </a:ext>
                  </a:extLst>
                </a:gridCol>
                <a:gridCol w="997528">
                  <a:extLst>
                    <a:ext uri="{9D8B030D-6E8A-4147-A177-3AD203B41FA5}">
                      <a16:colId xmlns:a16="http://schemas.microsoft.com/office/drawing/2014/main" val="20001"/>
                    </a:ext>
                  </a:extLst>
                </a:gridCol>
                <a:gridCol w="1482436">
                  <a:extLst>
                    <a:ext uri="{9D8B030D-6E8A-4147-A177-3AD203B41FA5}">
                      <a16:colId xmlns:a16="http://schemas.microsoft.com/office/drawing/2014/main" val="20002"/>
                    </a:ext>
                  </a:extLst>
                </a:gridCol>
                <a:gridCol w="1482436">
                  <a:extLst>
                    <a:ext uri="{9D8B030D-6E8A-4147-A177-3AD203B41FA5}">
                      <a16:colId xmlns:a16="http://schemas.microsoft.com/office/drawing/2014/main" val="20003"/>
                    </a:ext>
                  </a:extLst>
                </a:gridCol>
                <a:gridCol w="1246908">
                  <a:extLst>
                    <a:ext uri="{9D8B030D-6E8A-4147-A177-3AD203B41FA5}">
                      <a16:colId xmlns:a16="http://schemas.microsoft.com/office/drawing/2014/main" val="20004"/>
                    </a:ext>
                  </a:extLst>
                </a:gridCol>
              </a:tblGrid>
              <a:tr h="230128">
                <a:tc>
                  <a:txBody>
                    <a:bodyPr/>
                    <a:lstStyle/>
                    <a:p>
                      <a:endParaRPr lang="tr-TR"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tr-TR" sz="2000" b="1" dirty="0" smtClean="0">
                          <a:solidFill>
                            <a:schemeClr val="tx1"/>
                          </a:solidFill>
                        </a:rPr>
                        <a:t>Soruların Düzeyleri  </a:t>
                      </a:r>
                      <a:endParaRPr lang="tr-TR"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17944">
                <a:tc>
                  <a:txBody>
                    <a:bodyPr/>
                    <a:lstStyle/>
                    <a:p>
                      <a:r>
                        <a:rPr lang="tr-TR" b="1" dirty="0" smtClean="0">
                          <a:solidFill>
                            <a:schemeClr val="tx1"/>
                          </a:solidFill>
                        </a:rPr>
                        <a:t>Üniteler</a:t>
                      </a:r>
                      <a:r>
                        <a:rPr lang="tr-TR" b="1" baseline="0" dirty="0" smtClean="0">
                          <a:solidFill>
                            <a:schemeClr val="tx1"/>
                          </a:solidFill>
                        </a:rPr>
                        <a:t>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solidFill>
                            <a:schemeClr val="tx1"/>
                          </a:solidFill>
                        </a:rPr>
                        <a:t>Bilgi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solidFill>
                            <a:schemeClr val="tx1"/>
                          </a:solidFill>
                        </a:rPr>
                        <a:t>Kavrama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solidFill>
                            <a:schemeClr val="tx1"/>
                          </a:solidFill>
                        </a:rPr>
                        <a:t>Uygulama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smtClean="0">
                          <a:solidFill>
                            <a:schemeClr val="tx1"/>
                          </a:solidFill>
                        </a:rPr>
                        <a:t>Toplam</a:t>
                      </a:r>
                      <a:r>
                        <a:rPr lang="tr-TR" b="1" baseline="0" dirty="0" smtClean="0">
                          <a:solidFill>
                            <a:schemeClr val="tx1"/>
                          </a:solidFill>
                        </a:rPr>
                        <a:t>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54980">
                <a:tc>
                  <a:txBody>
                    <a:bodyPr/>
                    <a:lstStyle/>
                    <a:p>
                      <a:pPr marL="0" indent="0">
                        <a:buFont typeface="+mj-lt"/>
                        <a:buNone/>
                      </a:pPr>
                      <a:r>
                        <a:rPr lang="tr-TR" dirty="0" smtClean="0">
                          <a:solidFill>
                            <a:schemeClr val="tx1"/>
                          </a:solidFill>
                        </a:rPr>
                        <a:t>1. E. Ölçme ve Değ. Yeri ve Önemi</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chemeClr val="tx1"/>
                          </a:solidFill>
                          <a:effectLst/>
                          <a:latin typeface="Arial"/>
                        </a:rPr>
                        <a:t>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chemeClr val="tx1"/>
                          </a:solidFill>
                          <a:effectLst/>
                          <a:latin typeface="Calibri"/>
                        </a:rPr>
                        <a:t>41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54980">
                <a:tc>
                  <a:txBody>
                    <a:bodyPr/>
                    <a:lstStyle/>
                    <a:p>
                      <a:r>
                        <a:rPr lang="tr-TR" dirty="0" smtClean="0">
                          <a:solidFill>
                            <a:schemeClr val="tx1"/>
                          </a:solidFill>
                        </a:rPr>
                        <a:t>2.</a:t>
                      </a:r>
                      <a:r>
                        <a:rPr lang="tr-TR" baseline="0" dirty="0" smtClean="0">
                          <a:solidFill>
                            <a:schemeClr val="tx1"/>
                          </a:solidFill>
                        </a:rPr>
                        <a:t> Ölçmenin Temel Kavramları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a:solidFill>
                            <a:schemeClr val="tx1"/>
                          </a:solidFill>
                          <a:effectLst/>
                          <a:latin typeface="Arial"/>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chemeClr val="tx1"/>
                          </a:solidFill>
                          <a:effectLst/>
                          <a:latin typeface="Calibri"/>
                        </a:rPr>
                        <a:t>54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54980">
                <a:tc>
                  <a:txBody>
                    <a:bodyPr/>
                    <a:lstStyle/>
                    <a:p>
                      <a:r>
                        <a:rPr lang="tr-TR" dirty="0" smtClean="0">
                          <a:solidFill>
                            <a:schemeClr val="tx1"/>
                          </a:solidFill>
                        </a:rPr>
                        <a:t>3. Temel İstatistik Teknikler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dirty="0">
                          <a:solidFill>
                            <a:schemeClr val="tx1"/>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chemeClr val="tx1"/>
                          </a:solidFill>
                          <a:effectLst/>
                          <a:latin typeface="Calibri"/>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54980">
                <a:tc>
                  <a:txBody>
                    <a:bodyPr/>
                    <a:lstStyle/>
                    <a:p>
                      <a:r>
                        <a:rPr lang="tr-TR" dirty="0" smtClean="0">
                          <a:solidFill>
                            <a:schemeClr val="tx1"/>
                          </a:solidFill>
                        </a:rPr>
                        <a:t>4. Testlerin ve Puanların Güvenirliği</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a:solidFill>
                            <a:schemeClr val="tx1"/>
                          </a:solidFill>
                          <a:effectLst/>
                          <a:latin typeface="Arial"/>
                        </a:rPr>
                        <a:t> </a:t>
                      </a:r>
                      <a:r>
                        <a:rPr lang="tr-TR" sz="1800" b="0" i="0" u="none" strike="noStrike" dirty="0" smtClean="0">
                          <a:solidFill>
                            <a:schemeClr val="tx1"/>
                          </a:solidFill>
                          <a:effectLst/>
                          <a:latin typeface="Arial"/>
                        </a:rPr>
                        <a:t>0</a:t>
                      </a:r>
                      <a:endParaRPr lang="tr-TR" sz="18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54980">
                <a:tc>
                  <a:txBody>
                    <a:bodyPr/>
                    <a:lstStyle/>
                    <a:p>
                      <a:r>
                        <a:rPr lang="tr-TR" dirty="0" smtClean="0">
                          <a:solidFill>
                            <a:schemeClr val="tx1"/>
                          </a:solidFill>
                        </a:rPr>
                        <a:t>5. </a:t>
                      </a:r>
                      <a:r>
                        <a:rPr kumimoji="0" lang="tr-TR" sz="1800" b="0" i="0" u="none" strike="noStrike" kern="1200" cap="none" spc="0" normalizeH="0" baseline="0" noProof="0" dirty="0" smtClean="0">
                          <a:ln>
                            <a:noFill/>
                          </a:ln>
                          <a:solidFill>
                            <a:schemeClr val="tx1"/>
                          </a:solidFill>
                          <a:effectLst/>
                          <a:uLnTx/>
                          <a:uFillTx/>
                          <a:latin typeface="+mn-lt"/>
                          <a:ea typeface="+mn-ea"/>
                          <a:cs typeface="+mn-cs"/>
                        </a:rPr>
                        <a:t>Testlerin ve Puanların Geçerliği</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a:solidFill>
                            <a:schemeClr val="tx1"/>
                          </a:solidFill>
                          <a:effectLst/>
                          <a:latin typeface="Arial"/>
                        </a:rPr>
                        <a:t> </a:t>
                      </a:r>
                      <a:r>
                        <a:rPr lang="tr-TR" sz="1800" b="0" i="0" u="none" strike="noStrike" dirty="0" smtClean="0">
                          <a:solidFill>
                            <a:schemeClr val="tx1"/>
                          </a:solidFill>
                          <a:effectLst/>
                          <a:latin typeface="Arial"/>
                        </a:rPr>
                        <a:t>0</a:t>
                      </a:r>
                      <a:endParaRPr lang="tr-TR" sz="18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4980">
                <a:tc>
                  <a:txBody>
                    <a:bodyPr/>
                    <a:lstStyle/>
                    <a:p>
                      <a:r>
                        <a:rPr lang="tr-TR" dirty="0" smtClean="0">
                          <a:solidFill>
                            <a:schemeClr val="tx1"/>
                          </a:solidFill>
                        </a:rPr>
                        <a:t>6. Başarı Testi Geliştirme</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chemeClr val="tx1"/>
                          </a:solidFill>
                          <a:effectLst/>
                          <a:latin typeface="Arial"/>
                        </a:rPr>
                        <a:t>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28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54980">
                <a:tc>
                  <a:txBody>
                    <a:bodyPr/>
                    <a:lstStyle/>
                    <a:p>
                      <a:r>
                        <a:rPr lang="tr-TR" dirty="0" smtClean="0">
                          <a:solidFill>
                            <a:schemeClr val="tx1"/>
                          </a:solidFill>
                        </a:rPr>
                        <a:t>7. Sınav Türleri ve Soru Yazımı</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54980">
                <a:tc>
                  <a:txBody>
                    <a:bodyPr/>
                    <a:lstStyle/>
                    <a:p>
                      <a:r>
                        <a:rPr lang="tr-TR" dirty="0" smtClean="0">
                          <a:solidFill>
                            <a:schemeClr val="tx1"/>
                          </a:solidFill>
                        </a:rPr>
                        <a:t>8. Yazılı ve Sözlü Sınavlar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a:solidFill>
                            <a:schemeClr val="tx1"/>
                          </a:solidFill>
                          <a:effectLst/>
                          <a:latin typeface="Arial"/>
                        </a:rPr>
                        <a:t> </a:t>
                      </a:r>
                      <a:r>
                        <a:rPr lang="tr-TR" sz="1800" b="0" i="0" u="none" strike="noStrike" dirty="0" smtClean="0">
                          <a:solidFill>
                            <a:schemeClr val="tx1"/>
                          </a:solidFill>
                          <a:effectLst/>
                          <a:latin typeface="Arial"/>
                        </a:rPr>
                        <a:t>0</a:t>
                      </a:r>
                      <a:endParaRPr lang="tr-TR" sz="1800" b="0" i="0" u="none" strike="noStrike" dirty="0">
                        <a:solidFill>
                          <a:schemeClr val="tx1"/>
                        </a:solidFill>
                        <a:effectLst/>
                        <a:latin typeface="Arial"/>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54980">
                <a:tc>
                  <a:txBody>
                    <a:bodyPr/>
                    <a:lstStyle/>
                    <a:p>
                      <a:r>
                        <a:rPr lang="tr-TR" dirty="0" smtClean="0">
                          <a:solidFill>
                            <a:schemeClr val="tx1"/>
                          </a:solidFill>
                        </a:rPr>
                        <a:t>9. Kısa Cevaplı</a:t>
                      </a:r>
                      <a:r>
                        <a:rPr lang="tr-TR" baseline="0" dirty="0" smtClean="0">
                          <a:solidFill>
                            <a:schemeClr val="tx1"/>
                          </a:solidFill>
                        </a:rPr>
                        <a:t> ve Doğru-Yanlış Testler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a:solidFill>
                            <a:schemeClr val="tx1"/>
                          </a:solidFill>
                          <a:effectLst/>
                          <a:latin typeface="Arial"/>
                        </a:rPr>
                        <a:t>2</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54980">
                <a:tc>
                  <a:txBody>
                    <a:bodyPr/>
                    <a:lstStyle/>
                    <a:p>
                      <a:r>
                        <a:rPr lang="tr-TR" dirty="0" smtClean="0">
                          <a:solidFill>
                            <a:schemeClr val="tx1"/>
                          </a:solidFill>
                        </a:rPr>
                        <a:t>10. Çoktan Seçmeli ve Eşleştir. Testler</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54980">
                <a:tc>
                  <a:txBody>
                    <a:bodyPr/>
                    <a:lstStyle/>
                    <a:p>
                      <a:r>
                        <a:rPr lang="tr-TR" dirty="0" smtClean="0">
                          <a:solidFill>
                            <a:schemeClr val="tx1"/>
                          </a:solidFill>
                        </a:rPr>
                        <a:t>11. Öğrenci Başarısını Değerlendirme</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smtClean="0">
                          <a:solidFill>
                            <a:schemeClr val="tx1"/>
                          </a:solidFill>
                          <a:effectLst/>
                          <a:latin typeface="Arial"/>
                        </a:rPr>
                        <a:t>0</a:t>
                      </a:r>
                      <a:r>
                        <a:rPr lang="tr-TR" sz="1800" b="0" i="0" u="none" strike="noStrike" dirty="0">
                          <a:solidFill>
                            <a:schemeClr val="tx1"/>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54980">
                <a:tc>
                  <a:txBody>
                    <a:bodyPr/>
                    <a:lstStyle/>
                    <a:p>
                      <a:r>
                        <a:rPr lang="tr-TR" dirty="0" smtClean="0">
                          <a:solidFill>
                            <a:schemeClr val="tx1"/>
                          </a:solidFill>
                        </a:rPr>
                        <a:t>12. Alternatif Değerlendirme Yöntem.</a:t>
                      </a:r>
                      <a:endParaRPr lang="tr-TR"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0" i="0" u="none" strike="noStrike">
                          <a:solidFill>
                            <a:schemeClr val="tx1"/>
                          </a:solidFill>
                          <a:effectLst/>
                          <a:latin typeface="Calibri"/>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tr-TR" sz="1800" b="0" i="0" u="none" strike="noStrike" dirty="0" smtClean="0">
                          <a:solidFill>
                            <a:schemeClr val="tx1"/>
                          </a:solidFill>
                          <a:effectLst/>
                          <a:latin typeface="Arial"/>
                        </a:rPr>
                        <a:t>0</a:t>
                      </a:r>
                      <a:r>
                        <a:rPr lang="tr-TR" sz="1800" b="0" i="0" u="none" strike="noStrike" dirty="0">
                          <a:solidFill>
                            <a:schemeClr val="tx1"/>
                          </a:solidFill>
                          <a:effectLst/>
                          <a:latin typeface="Arial"/>
                        </a:rPr>
                        <a:t> </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91400">
                <a:tc>
                  <a:txBody>
                    <a:bodyPr/>
                    <a:lstStyle/>
                    <a:p>
                      <a:r>
                        <a:rPr lang="tr-TR" b="1" dirty="0" smtClean="0">
                          <a:solidFill>
                            <a:schemeClr val="tx1"/>
                          </a:solidFill>
                        </a:rPr>
                        <a:t>Toplam </a:t>
                      </a:r>
                      <a:endParaRPr lang="tr-TR"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113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a:solidFill>
                            <a:schemeClr val="tx1"/>
                          </a:solidFill>
                          <a:effectLst/>
                          <a:latin typeface="Calibri"/>
                        </a:rPr>
                        <a:t>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tr-TR" sz="1800" b="1" i="0" u="none" strike="noStrike" dirty="0">
                          <a:solidFill>
                            <a:schemeClr val="tx1"/>
                          </a:solidFill>
                          <a:effectLst/>
                          <a:latin typeface="Calibri"/>
                        </a:rPr>
                        <a:t>400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5469823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FBE6377-32E4-43B6-96F7-F1C6E93D80CC}&quot;/&gt;&lt;filename val=&quot;C:\DOCUME~1\Serkan\LOCALS~1\Temp\PR\data\asimages\{FFBE6377-32E4-43B6-96F7-F1C6E93D80CC}.png&quot;/&gt;&lt;hasEffects val=&quot;1&quot;/&gt;&lt;left val=&quot;39.72&quot;/&gt;&lt;top val=&quot;167.28&quot;/&gt;&lt;width val=&quot;45.36&quot;/&gt;&lt;height val=&quot;45.3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324EA65-C0CB-4F5F-96FB-F60C588592E2}&quot;/&gt;&lt;filename val=&quot;C:\DOCUME~1\Serkan\LOCALS~1\Temp\PR\data\asimages\{5324EA65-C0CB-4F5F-96FB-F60C588592E2}.png&quot;/&gt;&lt;hasEffects val=&quot;1&quot;/&gt;&lt;left val=&quot;39.72&quot;/&gt;&lt;top val=&quot;227.28&quot;/&gt;&lt;width val=&quot;45.36&quot;/&gt;&lt;height val=&quot;45.3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75400B6-5D2B-4128-B073-AE906EDAAA95}&quot;/&gt;&lt;filename val=&quot;C:\DOCUME~1\Serkan\LOCALS~1\Temp\PR\data\asimages\{B75400B6-5D2B-4128-B073-AE906EDAAA95}.png&quot;/&gt;&lt;hasEffects val=&quot;1&quot;/&gt;&lt;left val=&quot;39.72&quot;/&gt;&lt;top val=&quot;295.56&quot;/&gt;&lt;width val=&quot;45.36&quot;/&gt;&lt;height val=&quot;45.36&quot;/&gt;&lt;/ThreeDShapeInfo&gt;"/>
</p:tagLst>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image" Target="../media/image16.jpeg"/></Relationships>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10.xml><?xml version="1.0" encoding="utf-8"?>
<a:theme xmlns:a="http://schemas.openxmlformats.org/drawingml/2006/main" name="5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1.xml><?xml version="1.0" encoding="utf-8"?>
<a:theme xmlns:a="http://schemas.openxmlformats.org/drawingml/2006/main" name="6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2.xml><?xml version="1.0" encoding="utf-8"?>
<a:theme xmlns:a="http://schemas.openxmlformats.org/drawingml/2006/main" name="7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3.xml><?xml version="1.0" encoding="utf-8"?>
<a:theme xmlns:a="http://schemas.openxmlformats.org/drawingml/2006/main" name="8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4.xml><?xml version="1.0" encoding="utf-8"?>
<a:theme xmlns:a="http://schemas.openxmlformats.org/drawingml/2006/main" name="1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15.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6.xml><?xml version="1.0" encoding="utf-8"?>
<a:theme xmlns:a="http://schemas.openxmlformats.org/drawingml/2006/main" name="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7.xml><?xml version="1.0" encoding="utf-8"?>
<a:theme xmlns:a="http://schemas.openxmlformats.org/drawingml/2006/main" name="2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8.xml><?xml version="1.0" encoding="utf-8"?>
<a:theme xmlns:a="http://schemas.openxmlformats.org/drawingml/2006/main" name="3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4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2376</TotalTime>
  <Words>3271</Words>
  <Application>Microsoft Office PowerPoint</Application>
  <PresentationFormat>Geniş ekran</PresentationFormat>
  <Paragraphs>980</Paragraphs>
  <Slides>73</Slides>
  <Notes>1</Notes>
  <HiddenSlides>0</HiddenSlides>
  <MMClips>0</MMClips>
  <ScaleCrop>false</ScaleCrop>
  <HeadingPairs>
    <vt:vector size="8" baseType="variant">
      <vt:variant>
        <vt:lpstr>Kullanılan Yazı Tipleri</vt:lpstr>
      </vt:variant>
      <vt:variant>
        <vt:i4>16</vt:i4>
      </vt:variant>
      <vt:variant>
        <vt:lpstr>Tema</vt:lpstr>
      </vt:variant>
      <vt:variant>
        <vt:i4>14</vt:i4>
      </vt:variant>
      <vt:variant>
        <vt:lpstr>Eklenmiş OLE Hizmet Programları</vt:lpstr>
      </vt:variant>
      <vt:variant>
        <vt:i4>2</vt:i4>
      </vt:variant>
      <vt:variant>
        <vt:lpstr>Slayt Başlıkları</vt:lpstr>
      </vt:variant>
      <vt:variant>
        <vt:i4>73</vt:i4>
      </vt:variant>
    </vt:vector>
  </HeadingPairs>
  <TitlesOfParts>
    <vt:vector size="105" baseType="lpstr">
      <vt:lpstr>Arial</vt:lpstr>
      <vt:lpstr>Calibri</vt:lpstr>
      <vt:lpstr>Cambria</vt:lpstr>
      <vt:lpstr>Cambria Math</vt:lpstr>
      <vt:lpstr>Century Gothic</vt:lpstr>
      <vt:lpstr>Comfortaa</vt:lpstr>
      <vt:lpstr>Franklin Gothic Book</vt:lpstr>
      <vt:lpstr>Gill Sans MT</vt:lpstr>
      <vt:lpstr>Perpetua</vt:lpstr>
      <vt:lpstr>Source Code Pro</vt:lpstr>
      <vt:lpstr>Times</vt:lpstr>
      <vt:lpstr>Times New Roman</vt:lpstr>
      <vt:lpstr>Verdana</vt:lpstr>
      <vt:lpstr>Wingdings</vt:lpstr>
      <vt:lpstr>Wingdings 2</vt:lpstr>
      <vt:lpstr>Wingdings 3</vt:lpstr>
      <vt:lpstr>Duman</vt:lpstr>
      <vt:lpstr>9_Gündönümü</vt:lpstr>
      <vt:lpstr>3_Ofis Teması</vt:lpstr>
      <vt:lpstr>1_Duman</vt:lpstr>
      <vt:lpstr>Hisse Senedi</vt:lpstr>
      <vt:lpstr>1_Hisse Senedi</vt:lpstr>
      <vt:lpstr>2_Hisse Senedi</vt:lpstr>
      <vt:lpstr>3_Hisse Senedi</vt:lpstr>
      <vt:lpstr>4_Hisse Senedi</vt:lpstr>
      <vt:lpstr>5_Hisse Senedi</vt:lpstr>
      <vt:lpstr>6_Hisse Senedi</vt:lpstr>
      <vt:lpstr>7_Hisse Senedi</vt:lpstr>
      <vt:lpstr>8_Hisse Senedi</vt:lpstr>
      <vt:lpstr>11_Hisse Senedi</vt:lpstr>
      <vt:lpstr>Equation</vt:lpstr>
      <vt:lpstr>Denklem</vt:lpstr>
      <vt:lpstr> ÜNİTE 6   BAŞARI TESTİ GELİŞTİRME  Prof.Dr.Mevlüt KAYA</vt:lpstr>
      <vt:lpstr>Ölçme Aracı (Test) Geliştirmenin Temel Aşamaları</vt:lpstr>
      <vt:lpstr>PowerPoint Sunusu</vt:lpstr>
      <vt:lpstr>2024 İLKÖĞRETİM DİN KÜLTÜRÜ VE AHLAK BİLGİSİ ÖĞRETİM PROGRAMI</vt:lpstr>
      <vt:lpstr>2024 ORTAÖĞRETİM DİN KÜLTÜRÜ VE AHLAK BİLGİSİ  ÖĞRETİM PROGRAMI</vt:lpstr>
      <vt:lpstr>İlkokul 4. Sınıf DKAB: Ünite 4: HZ. MUHAMMED’İ TANIYALIM </vt:lpstr>
      <vt:lpstr>6.SINIF 4. ÜNİTE:  PEYGAMBERLİĞİNDEN ÖNCE HZ. MUHAMMED Öğrenme Çıktıları (Kazanımları):</vt:lpstr>
      <vt:lpstr>Belirtke Tablosu:  Din Kültürü ve Ahlak Bilgisi Dersi 4.Sınıf 4.Ünite Sınavı Davranışlar Evreni </vt:lpstr>
      <vt:lpstr>Belirtke Tablosu:  Eğitimde Ölçme ve Değerlendirme Dersi Final Sınavı Davranışlar Evreni </vt:lpstr>
      <vt:lpstr>Belirtke Tablosu  Eğitimde Ölçme ve Değerlendirme Dersi Final Sınavı İçin   Davranışlar Örneklemi</vt:lpstr>
      <vt:lpstr>PowerPoint Sunusu</vt:lpstr>
      <vt:lpstr>PowerPoint Sunusu</vt:lpstr>
      <vt:lpstr>PowerPoint Sunusu</vt:lpstr>
      <vt:lpstr>Test ve Madde Analizi</vt:lpstr>
      <vt:lpstr>Madde Analizi</vt:lpstr>
      <vt:lpstr>Madde İstatistikleri</vt:lpstr>
      <vt:lpstr>Madde Cevapları Matrisi</vt:lpstr>
      <vt:lpstr>Madde Puanları Matrisi</vt:lpstr>
      <vt:lpstr>PowerPoint Sunusu</vt:lpstr>
      <vt:lpstr>PowerPoint Sunusu</vt:lpstr>
      <vt:lpstr>PowerPoint Sunusu</vt:lpstr>
      <vt:lpstr>PowerPoint Sunusu</vt:lpstr>
      <vt:lpstr>PowerPoint Sunusu</vt:lpstr>
      <vt:lpstr>PowerPoint Sunusu</vt:lpstr>
      <vt:lpstr>Madde Analiz Yöntemleri</vt:lpstr>
      <vt:lpstr>Madde ve Seçenek Analizi</vt:lpstr>
      <vt:lpstr>Madde Analizi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Bazı Madde ve Test İstatistikleri</vt:lpstr>
      <vt:lpstr>PowerPoint Sunusu</vt:lpstr>
      <vt:lpstr>PowerPoint Sunusu</vt:lpstr>
      <vt:lpstr>PowerPoint Sunusu</vt:lpstr>
      <vt:lpstr>PowerPoint Sunusu</vt:lpstr>
      <vt:lpstr>PowerPoint Sunusu</vt:lpstr>
      <vt:lpstr>PowerPoint Sunusu</vt:lpstr>
      <vt:lpstr>PowerPoint Sunusu</vt:lpstr>
      <vt:lpstr>Madde Varyansı ve Madde Standart Sapması</vt:lpstr>
      <vt:lpstr>Maddenin standart sapması (sj); o maddenin varyansının karekökü alınarak hesaplanır.         sj    = √(p_j q_j )   Örneğin testteki bir sorunun puanlarının varyansı 0,25 ise standart sapması kaç olur?  sj    = √(0,25) = 0,50</vt:lpstr>
      <vt:lpstr>PowerPoint Sunusu</vt:lpstr>
      <vt:lpstr>Madde ayırt edicilik gücü (r_jx)</vt:lpstr>
      <vt:lpstr>Madde güvenirliği (r_j)</vt:lpstr>
      <vt:lpstr>PowerPoint Sunusu</vt:lpstr>
      <vt:lpstr>PowerPoint Sunusu</vt:lpstr>
      <vt:lpstr>PowerPoint Sunusu</vt:lpstr>
      <vt:lpstr>PowerPoint Sunusu</vt:lpstr>
      <vt:lpstr>Testin Ortalama Güçlüğü</vt:lpstr>
      <vt:lpstr>PowerPoint Sunusu</vt:lpstr>
      <vt:lpstr>PowerPoint Sunusu</vt:lpstr>
      <vt:lpstr>Testlerin Ortalama Güçlüğü</vt:lpstr>
      <vt:lpstr>PowerPoint Sunusu</vt:lpstr>
      <vt:lpstr>PowerPoint Sunusu</vt:lpstr>
      <vt:lpstr>Testin Standart sapması (Sx)</vt:lpstr>
      <vt:lpstr>Madde indekslerinden yararlanılarak Testim Güvenirliğinin bulunması</vt:lpstr>
      <vt:lpstr>Test Puanları için Ölçmenin Standart Hatasının Hesaplanması</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BAŞARI TESTİ GELİŞTİRME</dc:title>
  <dc:creator>mucahitemirkursun</dc:creator>
  <cp:lastModifiedBy>TOSHİBA</cp:lastModifiedBy>
  <cp:revision>281</cp:revision>
  <dcterms:created xsi:type="dcterms:W3CDTF">2019-10-24T03:18:44Z</dcterms:created>
  <dcterms:modified xsi:type="dcterms:W3CDTF">2024-09-19T06:35:07Z</dcterms:modified>
</cp:coreProperties>
</file>